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9" r:id="rId3"/>
    <p:sldId id="309" r:id="rId4"/>
    <p:sldId id="316" r:id="rId5"/>
    <p:sldId id="320" r:id="rId6"/>
    <p:sldId id="277" r:id="rId7"/>
    <p:sldId id="322" r:id="rId8"/>
    <p:sldId id="335" r:id="rId9"/>
    <p:sldId id="310" r:id="rId10"/>
    <p:sldId id="332" r:id="rId11"/>
    <p:sldId id="324" r:id="rId12"/>
    <p:sldId id="283" r:id="rId13"/>
    <p:sldId id="284" r:id="rId14"/>
    <p:sldId id="285" r:id="rId15"/>
    <p:sldId id="325" r:id="rId16"/>
    <p:sldId id="326" r:id="rId17"/>
    <p:sldId id="312" r:id="rId18"/>
    <p:sldId id="333" r:id="rId19"/>
    <p:sldId id="334" r:id="rId20"/>
    <p:sldId id="339" r:id="rId21"/>
    <p:sldId id="304" r:id="rId22"/>
    <p:sldId id="302" r:id="rId23"/>
    <p:sldId id="336" r:id="rId24"/>
    <p:sldId id="311" r:id="rId25"/>
    <p:sldId id="291" r:id="rId26"/>
    <p:sldId id="305" r:id="rId27"/>
    <p:sldId id="338" r:id="rId28"/>
  </p:sldIdLst>
  <p:sldSz cx="12192000" cy="6858000"/>
  <p:notesSz cx="7315200" cy="9601200"/>
  <p:embeddedFontLst>
    <p:embeddedFont>
      <p:font typeface="나눔스퀘어_ac" panose="020B0600000101010101" pitchFamily="50" charset="-127"/>
      <p:regular r:id="rId31"/>
    </p:embeddedFont>
    <p:embeddedFont>
      <p:font typeface="나눔스퀘어_ac Bold" panose="020B0600000101010101" pitchFamily="50" charset="-127"/>
      <p:bold r:id="rId32"/>
    </p:embeddedFont>
    <p:embeddedFont>
      <p:font typeface="나눔스퀘어_ac ExtraBold" panose="020B0600000101010101" pitchFamily="50" charset="-127"/>
      <p:bold r:id="rId33"/>
    </p:embeddedFont>
    <p:embeddedFont>
      <p:font typeface="나눔스퀘어_ac Light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AA92"/>
    <a:srgbClr val="49A6A6"/>
    <a:srgbClr val="1C7947"/>
    <a:srgbClr val="F2F2F2"/>
    <a:srgbClr val="D2DE32"/>
    <a:srgbClr val="D7D7D7"/>
    <a:srgbClr val="94C0F5"/>
    <a:srgbClr val="70AD47"/>
    <a:srgbClr val="E5E5E5"/>
    <a:srgbClr val="1C6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4775" autoAdjust="0"/>
  </p:normalViewPr>
  <p:slideViewPr>
    <p:cSldViewPr snapToGrid="0">
      <p:cViewPr varScale="1">
        <p:scale>
          <a:sx n="105" d="100"/>
          <a:sy n="10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08"/>
    </p:cViewPr>
  </p:sorterViewPr>
  <p:notesViewPr>
    <p:cSldViewPr snapToGrid="0" showGuides="1">
      <p:cViewPr varScale="1">
        <p:scale>
          <a:sx n="77" d="100"/>
          <a:sy n="77" d="100"/>
        </p:scale>
        <p:origin x="3240" y="7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442458084636326E-2"/>
          <c:y val="3.1283050699815504E-2"/>
          <c:w val="0.89046868517183431"/>
          <c:h val="0.882039162259160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2700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1-179E-4661-A718-1AC705553508}"/>
              </c:ext>
            </c:extLst>
          </c:dPt>
          <c:dPt>
            <c:idx val="5"/>
            <c:marker>
              <c:spPr>
                <a:blipFill>
                  <a:blip xmlns:r="http://schemas.openxmlformats.org/officeDocument/2006/relationships" r:embed="rId2"/>
                  <a:stretch>
                    <a:fillRect/>
                  </a:stretch>
                </a:blipFill>
                <a:ln w="25400">
                  <a:noFill/>
                </a:ln>
                <a:effectLst/>
              </c:spPr>
            </c:marker>
            <c:bubble3D val="0"/>
            <c:spPr>
              <a:ln w="127000" cap="rnd">
                <a:solidFill>
                  <a:srgbClr val="27BF58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9E-4661-A718-1AC70555350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1C6758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79E-4661-A718-1AC7055535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</c:v>
                </c:pt>
                <c:pt idx="4">
                  <c:v>2021년</c:v>
                </c:pt>
                <c:pt idx="5">
                  <c:v>2022년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189</c:v>
                </c:pt>
                <c:pt idx="1">
                  <c:v>212</c:v>
                </c:pt>
                <c:pt idx="2">
                  <c:v>242</c:v>
                </c:pt>
                <c:pt idx="3">
                  <c:v>185</c:v>
                </c:pt>
                <c:pt idx="4">
                  <c:v>174</c:v>
                </c:pt>
                <c:pt idx="5">
                  <c:v>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9E-4661-A718-1AC705553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marker val="1"/>
        <c:smooth val="0"/>
        <c:axId val="1798582415"/>
        <c:axId val="1798590319"/>
      </c:lineChart>
      <c:catAx>
        <c:axId val="1798582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l" rtl="0"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798590319"/>
        <c:crosses val="autoZero"/>
        <c:auto val="1"/>
        <c:lblAlgn val="ctr"/>
        <c:lblOffset val="100"/>
        <c:noMultiLvlLbl val="0"/>
      </c:catAx>
      <c:valAx>
        <c:axId val="1798590319"/>
        <c:scaling>
          <c:orientation val="minMax"/>
          <c:min val="120"/>
        </c:scaling>
        <c:delete val="1"/>
        <c:axPos val="l"/>
        <c:numFmt formatCode="General" sourceLinked="1"/>
        <c:majorTickMark val="none"/>
        <c:minorTickMark val="none"/>
        <c:tickLblPos val="nextTo"/>
        <c:crossAx val="17985824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  <c:userShapes r:id="rId4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0.87824</cdr:x>
      <cdr:y>0.04125</cdr:y>
    </cdr:from>
    <cdr:to>
      <cdr:x>0.97031</cdr:x>
      <cdr:y>0.09983</cdr:y>
    </cdr:to>
    <cdr:sp macro="" textlink="">
      <cdr:nvSpPr>
        <cdr:cNvPr id="2" name="TextBox 4">
          <a:extLst xmlns:a="http://schemas.openxmlformats.org/drawingml/2006/main">
            <a:ext uri="{FF2B5EF4-FFF2-40B4-BE49-F238E27FC236}">
              <a16:creationId xmlns:a16="http://schemas.microsoft.com/office/drawing/2014/main" id="{922B54F6-AF1C-4AAF-A8B5-62C72C3FB2BC}"/>
            </a:ext>
          </a:extLst>
        </cdr:cNvPr>
        <cdr:cNvSpPr txBox="1"/>
      </cdr:nvSpPr>
      <cdr:spPr>
        <a:xfrm xmlns:a="http://schemas.openxmlformats.org/drawingml/2006/main">
          <a:off x="9203584" y="184215"/>
          <a:ext cx="964787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(</a:t>
          </a:r>
          <a:r>
            <a:rPr lang="ko-KR" altLang="en-US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단위 </a:t>
          </a:r>
          <a:r>
            <a: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: </a:t>
          </a:r>
          <a:r>
            <a:rPr lang="ko-KR" altLang="en-US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</a:t>
          </a:r>
          <a:r>
            <a: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</a:t>
          </a:r>
          <a:r>
            <a:rPr lang="ko-KR" altLang="en-US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명</a:t>
          </a:r>
          <a:r>
            <a:rPr lang="en-US" altLang="ko-KR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)</a:t>
          </a:r>
          <a:endParaRPr lang="ko-KR" altLang="en-US" sz="11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0.41644</cdr:x>
      <cdr:y>0.11176</cdr:y>
    </cdr:from>
    <cdr:to>
      <cdr:x>0.51887</cdr:x>
      <cdr:y>0.36506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4AF60F70-87CA-361B-9B2A-8242C1C1211E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599048" y="499094"/>
          <a:ext cx="1131124" cy="113112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>
              <a:lumMod val="50000"/>
              <a:lumOff val="50000"/>
            </a:schemeClr>
          </a:solidFill>
          <a:prstDash val="sys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0.70517</cdr:x>
      <cdr:y>0.37542</cdr:y>
    </cdr:from>
    <cdr:to>
      <cdr:x>0.80085</cdr:x>
      <cdr:y>0.47115</cdr:y>
    </cdr:to>
    <cdr:cxnSp macro="">
      <cdr:nvCxnSpPr>
        <cdr:cNvPr id="4" name="직선 화살표 연결선 3">
          <a:extLst xmlns:a="http://schemas.openxmlformats.org/drawingml/2006/main">
            <a:ext uri="{FF2B5EF4-FFF2-40B4-BE49-F238E27FC236}">
              <a16:creationId xmlns:a16="http://schemas.microsoft.com/office/drawing/2014/main" id="{18AD1DDE-DA6C-B52A-E2ED-A00511DF47C0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7787574" y="1676501"/>
          <a:ext cx="1056751" cy="42751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1C6758"/>
          </a:solidFill>
          <a:prstDash val="sys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0.8633</cdr:x>
      <cdr:y>0.30427</cdr:y>
    </cdr:from>
    <cdr:to>
      <cdr:x>0.9737</cdr:x>
      <cdr:y>0.38008</cdr:y>
    </cdr:to>
    <cdr:grpSp>
      <cdr:nvGrpSpPr>
        <cdr:cNvPr id="5" name="그룹 4">
          <a:extLst xmlns:a="http://schemas.openxmlformats.org/drawingml/2006/main">
            <a:ext uri="{FF2B5EF4-FFF2-40B4-BE49-F238E27FC236}">
              <a16:creationId xmlns:a16="http://schemas.microsoft.com/office/drawing/2014/main" id="{CAD1E86B-0043-7FCE-D7B5-DFFA7E4448BB}"/>
            </a:ext>
          </a:extLst>
        </cdr:cNvPr>
        <cdr:cNvGrpSpPr/>
      </cdr:nvGrpSpPr>
      <cdr:grpSpPr>
        <a:xfrm xmlns:a="http://schemas.openxmlformats.org/drawingml/2006/main">
          <a:off x="9533955" y="1358772"/>
          <a:ext cx="1219216" cy="338543"/>
          <a:chOff x="10139493" y="3428946"/>
          <a:chExt cx="1219255" cy="338554"/>
        </a:xfrm>
      </cdr:grpSpPr>
      <cdr:sp macro="" textlink="">
        <cdr:nvSpPr>
          <cdr:cNvPr id="6" name="직사각형 5">
            <a:extLst xmlns:a="http://schemas.openxmlformats.org/drawingml/2006/main">
              <a:ext uri="{FF2B5EF4-FFF2-40B4-BE49-F238E27FC236}">
                <a16:creationId xmlns:a16="http://schemas.microsoft.com/office/drawing/2014/main" id="{D0406703-AF5F-477A-44C8-52F361CE9E80}"/>
              </a:ext>
            </a:extLst>
          </cdr:cNvPr>
          <cdr:cNvSpPr/>
        </cdr:nvSpPr>
        <cdr:spPr>
          <a:xfrm xmlns:a="http://schemas.openxmlformats.org/drawingml/2006/main">
            <a:off x="10204806" y="3455719"/>
            <a:ext cx="1088628" cy="285008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1C6758"/>
          </a:solidFill>
          <a:ln xmlns:a="http://schemas.openxmlformats.org/drawingml/2006/main">
            <a:noFill/>
          </a:ln>
        </cdr:spPr>
        <cdr:style>
          <a:lnRef xmlns:a="http://schemas.openxmlformats.org/drawingml/2006/main" idx="2">
            <a:schemeClr val="accent1">
              <a:shade val="15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rtlCol="0" anchor="ctr"/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algn="ctr"/>
            <a:endParaRPr lang="ko-KR" altLang="en-US"/>
          </a:p>
        </cdr:txBody>
      </cdr:sp>
      <cdr:sp macro="" textlink="">
        <cdr:nvSpPr>
          <cdr:cNvPr id="7" name="TextBox 4">
            <a:extLst xmlns:a="http://schemas.openxmlformats.org/drawingml/2006/main">
              <a:ext uri="{FF2B5EF4-FFF2-40B4-BE49-F238E27FC236}">
                <a16:creationId xmlns:a16="http://schemas.microsoft.com/office/drawing/2014/main" id="{8ED31E04-61B7-4197-75C0-334660769181}"/>
              </a:ext>
            </a:extLst>
          </cdr:cNvPr>
          <cdr:cNvSpPr txBox="1"/>
        </cdr:nvSpPr>
        <cdr:spPr>
          <a:xfrm xmlns:a="http://schemas.openxmlformats.org/drawingml/2006/main">
            <a:off x="10139493" y="3428946"/>
            <a:ext cx="1219255" cy="338554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</cdr:spPr>
        <cdr:txBody>
          <a:bodyPr xmlns:a="http://schemas.openxmlformats.org/drawingml/2006/main" wrap="square" rtlCol="0">
            <a:spAutoFit/>
          </a:bodyPr>
          <a:lstStyle xmlns:a="http://schemas.openxmlformats.org/drawingml/2006/main"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12.5% 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</a:t>
            </a:r>
          </a:p>
        </cdr:txBody>
      </cdr:sp>
    </cdr:grpSp>
  </cdr:relSizeAnchor>
  <cdr:relSizeAnchor xmlns:cdr="http://schemas.openxmlformats.org/drawingml/2006/chartDrawing">
    <cdr:from>
      <cdr:x>0.8727</cdr:x>
      <cdr:y>0.68386</cdr:y>
    </cdr:from>
    <cdr:to>
      <cdr:x>0.96667</cdr:x>
      <cdr:y>0.91623</cdr:y>
    </cdr:to>
    <cdr:pic>
      <cdr:nvPicPr>
        <cdr:cNvPr id="8" name="그림 7" descr="블랙, 어둠이(가) 표시된 사진&#10;&#10;자동 생성된 설명">
          <a:extLst xmlns:a="http://schemas.openxmlformats.org/drawingml/2006/main">
            <a:ext uri="{FF2B5EF4-FFF2-40B4-BE49-F238E27FC236}">
              <a16:creationId xmlns:a16="http://schemas.microsoft.com/office/drawing/2014/main" id="{8E9F424F-5023-E31A-A169-3E71BC7F788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lum bright="70000" contrast="-70000"/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9637789" y="3053911"/>
          <a:ext cx="1037694" cy="103769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1816A-7AFD-28B3-E7DB-BB3B818AC7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87DDB-329B-4A51-8D83-8DFD188D8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310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06EEFFC1-58CB-4337-996A-4A9686F28143}" type="datetimeFigureOut">
              <a:rPr lang="ko-KR" altLang="en-US" smtClean="0"/>
              <a:pPr/>
              <a:t>2023-12-26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846121E1-0C95-45D5-885E-028EE961D9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4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Bold" panose="020B0600000101010101" pitchFamily="50" charset="-127"/>
        <a:ea typeface="나눔스퀘어_ac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66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데이터는 </a:t>
            </a:r>
            <a:r>
              <a:rPr lang="en-US" altLang="ko-KR" sz="1300" dirty="0" err="1">
                <a:latin typeface="+mn-lt"/>
                <a:ea typeface="+mn-ea"/>
              </a:rPr>
              <a:t>kaggle</a:t>
            </a:r>
            <a:r>
              <a:rPr lang="ko-KR" altLang="en-US" sz="1300" dirty="0">
                <a:latin typeface="+mn-lt"/>
                <a:ea typeface="+mn-ea"/>
              </a:rPr>
              <a:t>과 </a:t>
            </a:r>
            <a:r>
              <a:rPr lang="en-US" altLang="ko-KR" sz="1300" dirty="0">
                <a:latin typeface="+mn-lt"/>
                <a:ea typeface="+mn-ea"/>
              </a:rPr>
              <a:t>AIHUB</a:t>
            </a:r>
            <a:r>
              <a:rPr lang="ko-KR" altLang="en-US" sz="1300" dirty="0">
                <a:latin typeface="+mn-lt"/>
                <a:ea typeface="+mn-ea"/>
              </a:rPr>
              <a:t>에서 받아왔고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저희는 토마토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오이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고추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대파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이 네 가지 작물에 대한 서비스를 제공하기로 하였습니다</a:t>
            </a:r>
            <a:r>
              <a:rPr lang="en-US" altLang="ko-KR" sz="1300" dirty="0">
                <a:latin typeface="+mn-lt"/>
                <a:ea typeface="+mn-ea"/>
              </a:rPr>
              <a:t>.  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50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ko-KR" dirty="0">
                <a:latin typeface="+mn-lt"/>
                <a:ea typeface="+mn-ea"/>
              </a:rPr>
              <a:t>간단하게 저희가 사용한 데이터에 대해서 설명을 드리겠습니다</a:t>
            </a:r>
            <a:r>
              <a:rPr lang="en-US" altLang="ko-KR" dirty="0">
                <a:latin typeface="+mn-lt"/>
                <a:ea typeface="+mn-ea"/>
              </a:rPr>
              <a:t>. </a:t>
            </a:r>
            <a:r>
              <a:rPr lang="ko-KR" altLang="ko-KR" dirty="0">
                <a:latin typeface="+mn-lt"/>
                <a:ea typeface="+mn-ea"/>
              </a:rPr>
              <a:t>여기 보시는 이미지는 고추의 세 가지 클래스 즉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ko-KR" dirty="0">
                <a:latin typeface="+mn-lt"/>
                <a:ea typeface="+mn-ea"/>
              </a:rPr>
              <a:t>정상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ko-KR" dirty="0">
                <a:latin typeface="+mn-lt"/>
                <a:ea typeface="+mn-ea"/>
              </a:rPr>
              <a:t>탄저균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ko-KR" dirty="0" err="1">
                <a:latin typeface="+mn-lt"/>
                <a:ea typeface="+mn-ea"/>
              </a:rPr>
              <a:t>흰가루병에</a:t>
            </a:r>
            <a:r>
              <a:rPr lang="ko-KR" altLang="ko-KR" dirty="0">
                <a:latin typeface="+mn-lt"/>
                <a:ea typeface="+mn-ea"/>
              </a:rPr>
              <a:t> 대한 이미지입니다</a:t>
            </a:r>
            <a:r>
              <a:rPr lang="en-US" altLang="ko-KR" dirty="0">
                <a:latin typeface="+mn-lt"/>
                <a:ea typeface="+mn-ea"/>
              </a:rPr>
              <a:t>. </a:t>
            </a:r>
            <a:r>
              <a:rPr lang="ko-KR" altLang="ko-KR" dirty="0">
                <a:latin typeface="+mn-lt"/>
                <a:ea typeface="+mn-ea"/>
              </a:rPr>
              <a:t>그리고 저희가 사용한 데이터에는 작물의 잎 뿐만 아니라 꽃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ko-KR" dirty="0">
                <a:latin typeface="+mn-lt"/>
                <a:ea typeface="+mn-ea"/>
              </a:rPr>
              <a:t>열매의 이미지를 포함하고 있어 데이터의 다양성을 확보했다는 점을 알려드리고 싶습니다</a:t>
            </a:r>
            <a:r>
              <a:rPr lang="en-US" altLang="ko-KR" dirty="0">
                <a:latin typeface="+mn-lt"/>
                <a:ea typeface="+mn-ea"/>
              </a:rPr>
              <a:t>.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79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수집한 데이터를 바탕으로 추후 사용될 모델 형식에 맞게끔 이미지를 조정하고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 err="1">
                <a:latin typeface="+mn-lt"/>
                <a:ea typeface="+mn-ea"/>
              </a:rPr>
              <a:t>바운딩박스</a:t>
            </a:r>
            <a:r>
              <a:rPr lang="ko-KR" altLang="en-US" sz="1300" dirty="0">
                <a:latin typeface="+mn-lt"/>
                <a:ea typeface="+mn-ea"/>
              </a:rPr>
              <a:t> 라벨링을 진행하여 전반적인 데이터 </a:t>
            </a:r>
            <a:r>
              <a:rPr lang="ko-KR" altLang="en-US" sz="1300" dirty="0" err="1">
                <a:latin typeface="+mn-lt"/>
                <a:ea typeface="+mn-ea"/>
              </a:rPr>
              <a:t>전처리</a:t>
            </a:r>
            <a:r>
              <a:rPr lang="ko-KR" altLang="en-US" sz="1300" dirty="0">
                <a:latin typeface="+mn-lt"/>
                <a:ea typeface="+mn-ea"/>
              </a:rPr>
              <a:t> 과정을 거쳤습니다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0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저희는 </a:t>
            </a:r>
            <a:r>
              <a:rPr lang="en-US" altLang="ko-KR" sz="1300" dirty="0">
                <a:latin typeface="+mn-lt"/>
                <a:ea typeface="+mn-ea"/>
              </a:rPr>
              <a:t>YOLO</a:t>
            </a:r>
            <a:r>
              <a:rPr lang="ko-KR" altLang="en-US" sz="1300" dirty="0">
                <a:latin typeface="+mn-lt"/>
                <a:ea typeface="+mn-ea"/>
              </a:rPr>
              <a:t>라는 모델을 사용하였는데요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 err="1">
                <a:latin typeface="+mn-lt"/>
                <a:ea typeface="+mn-ea"/>
              </a:rPr>
              <a:t>욜로는</a:t>
            </a:r>
            <a:r>
              <a:rPr lang="ko-KR" altLang="en-US" sz="1300" dirty="0">
                <a:latin typeface="+mn-lt"/>
                <a:ea typeface="+mn-ea"/>
              </a:rPr>
              <a:t> 이미지 속에 있는 사물을 탐지하는데 특화된 모델입니다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저희는 사용자가 </a:t>
            </a:r>
            <a:r>
              <a:rPr lang="ko-KR" altLang="en-US" sz="1300" dirty="0" err="1">
                <a:latin typeface="+mn-lt"/>
                <a:ea typeface="+mn-ea"/>
              </a:rPr>
              <a:t>로드한</a:t>
            </a:r>
            <a:r>
              <a:rPr lang="ko-KR" altLang="en-US" sz="1300" dirty="0">
                <a:latin typeface="+mn-lt"/>
                <a:ea typeface="+mn-ea"/>
              </a:rPr>
              <a:t> 이미지 속에서 질병 징후가 보이는 부분을 탐지해야 했기 때문에 </a:t>
            </a:r>
            <a:r>
              <a:rPr lang="ko-KR" altLang="en-US" sz="1300" dirty="0" err="1">
                <a:latin typeface="+mn-lt"/>
                <a:ea typeface="+mn-ea"/>
              </a:rPr>
              <a:t>욜로</a:t>
            </a:r>
            <a:r>
              <a:rPr lang="ko-KR" altLang="en-US" sz="1300" dirty="0">
                <a:latin typeface="+mn-lt"/>
                <a:ea typeface="+mn-ea"/>
              </a:rPr>
              <a:t> 모델을 사용하기로 결정했습니다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558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 err="1">
                <a:latin typeface="+mn-lt"/>
                <a:ea typeface="+mn-ea"/>
              </a:rPr>
              <a:t>욜로에는</a:t>
            </a:r>
            <a:r>
              <a:rPr lang="ko-KR" altLang="en-US" sz="1300" dirty="0">
                <a:latin typeface="+mn-lt"/>
                <a:ea typeface="+mn-ea"/>
              </a:rPr>
              <a:t> 다양한 버전이 있는데요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그 중에서도 저희가 </a:t>
            </a:r>
            <a:r>
              <a:rPr lang="en-US" altLang="ko-KR" sz="1300" dirty="0">
                <a:latin typeface="+mn-lt"/>
                <a:ea typeface="+mn-ea"/>
              </a:rPr>
              <a:t>7</a:t>
            </a:r>
            <a:r>
              <a:rPr lang="ko-KR" altLang="en-US" sz="1300" dirty="0">
                <a:latin typeface="+mn-lt"/>
                <a:ea typeface="+mn-ea"/>
              </a:rPr>
              <a:t>버전을 선택한 이유는 </a:t>
            </a:r>
            <a:r>
              <a:rPr lang="en-US" altLang="ko-KR" sz="1300" dirty="0">
                <a:latin typeface="+mn-lt"/>
                <a:ea typeface="+mn-ea"/>
              </a:rPr>
              <a:t>yolov7</a:t>
            </a:r>
            <a:r>
              <a:rPr lang="ko-KR" altLang="en-US" sz="1300" dirty="0">
                <a:latin typeface="+mn-lt"/>
                <a:ea typeface="+mn-ea"/>
              </a:rPr>
              <a:t>이 다른 버전에 비해서 더 높은 성능을 가지고 있고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가장 최신 버전인 </a:t>
            </a:r>
            <a:r>
              <a:rPr lang="en-US" altLang="ko-KR" sz="1300" dirty="0">
                <a:latin typeface="+mn-lt"/>
                <a:ea typeface="+mn-ea"/>
              </a:rPr>
              <a:t>v8</a:t>
            </a:r>
            <a:r>
              <a:rPr lang="ko-KR" altLang="en-US" sz="1300" dirty="0">
                <a:latin typeface="+mn-lt"/>
                <a:ea typeface="+mn-ea"/>
              </a:rPr>
              <a:t>과 비교하였을 때도 비슷한 성능을 보이지만 </a:t>
            </a:r>
            <a:r>
              <a:rPr lang="en-US" altLang="ko-KR" sz="1300" dirty="0">
                <a:latin typeface="+mn-lt"/>
                <a:ea typeface="+mn-ea"/>
              </a:rPr>
              <a:t>v7</a:t>
            </a:r>
            <a:r>
              <a:rPr lang="ko-KR" altLang="en-US" sz="1300" dirty="0">
                <a:latin typeface="+mn-lt"/>
                <a:ea typeface="+mn-ea"/>
              </a:rPr>
              <a:t>이 </a:t>
            </a:r>
            <a:r>
              <a:rPr lang="en-US" altLang="ko-KR" sz="1300" dirty="0">
                <a:latin typeface="+mn-lt"/>
                <a:ea typeface="+mn-ea"/>
              </a:rPr>
              <a:t>v8</a:t>
            </a:r>
            <a:r>
              <a:rPr lang="ko-KR" altLang="en-US" sz="1300" dirty="0">
                <a:latin typeface="+mn-lt"/>
                <a:ea typeface="+mn-ea"/>
              </a:rPr>
              <a:t>에 비해서 참고할 자료가 더 많다는 장점 때문에 </a:t>
            </a:r>
            <a:r>
              <a:rPr lang="en-US" altLang="ko-KR" sz="1300" dirty="0">
                <a:latin typeface="+mn-lt"/>
                <a:ea typeface="+mn-ea"/>
              </a:rPr>
              <a:t>v7</a:t>
            </a:r>
            <a:r>
              <a:rPr lang="ko-KR" altLang="en-US" sz="1300" dirty="0">
                <a:latin typeface="+mn-lt"/>
                <a:ea typeface="+mn-ea"/>
              </a:rPr>
              <a:t>을 선택하였습니다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48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r>
              <a:rPr lang="ko-KR" altLang="ko-KR" dirty="0">
                <a:latin typeface="+mn-lt"/>
                <a:ea typeface="+mn-ea"/>
              </a:rPr>
              <a:t>그리고 현재 보시는 표는 해당 모델을 학습시킨 결과입니다</a:t>
            </a:r>
            <a:r>
              <a:rPr lang="en-US" altLang="ko-KR" dirty="0">
                <a:latin typeface="+mn-lt"/>
                <a:ea typeface="+mn-ea"/>
              </a:rPr>
              <a:t>. </a:t>
            </a:r>
            <a:r>
              <a:rPr lang="en-US" altLang="ko-KR" dirty="0" err="1">
                <a:latin typeface="+mn-lt"/>
                <a:ea typeface="+mn-ea"/>
              </a:rPr>
              <a:t>mAP</a:t>
            </a:r>
            <a:r>
              <a:rPr lang="ko-KR" altLang="ko-KR" dirty="0">
                <a:latin typeface="+mn-lt"/>
                <a:ea typeface="+mn-ea"/>
              </a:rPr>
              <a:t>지수는 모델의 성능을 평가하는 지표들 중 하나인데요</a:t>
            </a:r>
            <a:r>
              <a:rPr lang="en-US" altLang="ko-KR" dirty="0">
                <a:latin typeface="+mn-lt"/>
                <a:ea typeface="+mn-ea"/>
              </a:rPr>
              <a:t>. </a:t>
            </a:r>
            <a:r>
              <a:rPr lang="ko-KR" altLang="ko-KR" dirty="0">
                <a:latin typeface="+mn-lt"/>
                <a:ea typeface="+mn-ea"/>
              </a:rPr>
              <a:t>각 작물 별로</a:t>
            </a:r>
            <a:r>
              <a:rPr lang="en-US" altLang="ko-KR" dirty="0">
                <a:latin typeface="+mn-lt"/>
                <a:ea typeface="+mn-ea"/>
              </a:rPr>
              <a:t> 80%</a:t>
            </a:r>
            <a:r>
              <a:rPr lang="ko-KR" altLang="ko-KR" dirty="0">
                <a:latin typeface="+mn-lt"/>
                <a:ea typeface="+mn-ea"/>
              </a:rPr>
              <a:t>에 달하는 수치를 보여줍니다</a:t>
            </a:r>
            <a:r>
              <a:rPr lang="en-US" altLang="ko-KR" dirty="0">
                <a:latin typeface="+mn-lt"/>
                <a:ea typeface="+mn-ea"/>
              </a:rPr>
              <a:t>. </a:t>
            </a:r>
            <a:endParaRPr lang="ko-KR" altLang="ko-KR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r>
              <a:rPr lang="ko-KR" altLang="en-US" dirty="0">
                <a:latin typeface="+mn-lt"/>
                <a:ea typeface="+mn-ea"/>
              </a:rPr>
              <a:t>그</a:t>
            </a:r>
            <a:r>
              <a:rPr lang="ko-KR" altLang="ko-KR" dirty="0">
                <a:latin typeface="+mn-lt"/>
                <a:ea typeface="+mn-ea"/>
              </a:rPr>
              <a:t>리고 학습시킨 모델을 이용하여 각 작물별로 테스트 해본 결과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ko-KR" dirty="0">
                <a:latin typeface="+mn-lt"/>
                <a:ea typeface="+mn-ea"/>
              </a:rPr>
              <a:t>각 작물별로 잘 탐지해내는 것을 보실 수 있습니다</a:t>
            </a:r>
            <a:r>
              <a:rPr lang="en-US" altLang="ko-KR" dirty="0">
                <a:latin typeface="+mn-lt"/>
                <a:ea typeface="+mn-ea"/>
              </a:rPr>
              <a:t>.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1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40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r>
              <a:rPr lang="ko-KR" altLang="en-US" dirty="0">
                <a:latin typeface="+mn-lt"/>
                <a:ea typeface="+mn-ea"/>
              </a:rPr>
              <a:t>저희는 안드로이드 스튜디오를 메인 툴로 하여 </a:t>
            </a:r>
            <a:r>
              <a:rPr lang="ko-KR" altLang="en-US" dirty="0" err="1">
                <a:latin typeface="+mn-lt"/>
                <a:ea typeface="+mn-ea"/>
              </a:rPr>
              <a:t>앱개발을</a:t>
            </a:r>
            <a:r>
              <a:rPr lang="ko-KR" altLang="en-US" dirty="0">
                <a:latin typeface="+mn-lt"/>
                <a:ea typeface="+mn-ea"/>
              </a:rPr>
              <a:t> 진행하였고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en-US" dirty="0">
                <a:latin typeface="+mn-lt"/>
                <a:ea typeface="+mn-ea"/>
              </a:rPr>
              <a:t>서버와 데이터베이스는 </a:t>
            </a:r>
            <a:r>
              <a:rPr lang="en-US" altLang="ko-KR" dirty="0">
                <a:latin typeface="+mn-lt"/>
                <a:ea typeface="+mn-ea"/>
              </a:rPr>
              <a:t>flask</a:t>
            </a:r>
            <a:r>
              <a:rPr lang="ko-KR" altLang="en-US" dirty="0">
                <a:latin typeface="+mn-lt"/>
                <a:ea typeface="+mn-ea"/>
              </a:rPr>
              <a:t>와 </a:t>
            </a:r>
            <a:r>
              <a:rPr lang="en-US" altLang="ko-KR" dirty="0" err="1">
                <a:latin typeface="+mn-lt"/>
                <a:ea typeface="+mn-ea"/>
              </a:rPr>
              <a:t>mysql</a:t>
            </a:r>
            <a:r>
              <a:rPr lang="ko-KR" altLang="en-US" dirty="0">
                <a:latin typeface="+mn-lt"/>
                <a:ea typeface="+mn-ea"/>
              </a:rPr>
              <a:t>을 사용하였습니다</a:t>
            </a:r>
            <a:r>
              <a:rPr lang="en-US" altLang="ko-KR" dirty="0">
                <a:latin typeface="+mn-lt"/>
                <a:ea typeface="+mn-ea"/>
              </a:rPr>
              <a:t>. </a:t>
            </a:r>
            <a:r>
              <a:rPr lang="ko-KR" altLang="en-US" dirty="0">
                <a:latin typeface="+mn-lt"/>
                <a:ea typeface="+mn-ea"/>
              </a:rPr>
              <a:t>사용자가 앱에 이미지나 텍스트를 </a:t>
            </a:r>
            <a:r>
              <a:rPr lang="ko-KR" altLang="en-US" dirty="0" err="1">
                <a:latin typeface="+mn-lt"/>
                <a:ea typeface="+mn-ea"/>
              </a:rPr>
              <a:t>로드하면</a:t>
            </a:r>
            <a:r>
              <a:rPr lang="ko-KR" altLang="en-US" dirty="0">
                <a:latin typeface="+mn-lt"/>
                <a:ea typeface="+mn-ea"/>
              </a:rPr>
              <a:t> </a:t>
            </a:r>
            <a:r>
              <a:rPr lang="en-US" altLang="ko-KR" dirty="0">
                <a:latin typeface="+mn-lt"/>
                <a:ea typeface="+mn-ea"/>
              </a:rPr>
              <a:t>flask </a:t>
            </a:r>
            <a:r>
              <a:rPr lang="ko-KR" altLang="en-US" dirty="0">
                <a:latin typeface="+mn-lt"/>
                <a:ea typeface="+mn-ea"/>
              </a:rPr>
              <a:t>서버에 있는 모델을 통해 이미지를 탐지하며 텍스트는 데이터베이스에 저장 됩니다</a:t>
            </a:r>
            <a:r>
              <a:rPr lang="en-US" altLang="ko-KR" dirty="0">
                <a:latin typeface="+mn-lt"/>
                <a:ea typeface="+mn-ea"/>
              </a:rPr>
              <a:t>.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58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300" dirty="0">
                <a:latin typeface="+mn-lt"/>
                <a:ea typeface="+mn-ea"/>
              </a:rPr>
              <a:t>서비스에 대해 간략하게 소개를 드리자면</a:t>
            </a:r>
            <a:r>
              <a:rPr lang="en-US" altLang="ko-KR" sz="1300" dirty="0">
                <a:latin typeface="+mn-lt"/>
                <a:ea typeface="+mn-ea"/>
              </a:rPr>
              <a:t>,</a:t>
            </a:r>
            <a:endParaRPr lang="ko-KR" altLang="en-US" sz="1300" dirty="0">
              <a:latin typeface="+mn-lt"/>
              <a:ea typeface="+mn-ea"/>
            </a:endParaRPr>
          </a:p>
          <a:p>
            <a:pPr fontAlgn="base"/>
            <a:r>
              <a:rPr lang="ko-KR" altLang="en-US" sz="1300" dirty="0">
                <a:latin typeface="+mn-lt"/>
                <a:ea typeface="+mn-ea"/>
              </a:rPr>
              <a:t>이 화면이 저희 메인 </a:t>
            </a:r>
            <a:r>
              <a:rPr lang="ko-KR" altLang="en-US" sz="1300" dirty="0" err="1">
                <a:latin typeface="+mn-lt"/>
                <a:ea typeface="+mn-ea"/>
              </a:rPr>
              <a:t>페이지이구요</a:t>
            </a:r>
            <a:r>
              <a:rPr lang="ko-KR" altLang="en-US" sz="1300" dirty="0">
                <a:latin typeface="+mn-lt"/>
                <a:ea typeface="+mn-ea"/>
              </a:rPr>
              <a:t> 저희는 조금이나마 도시 농부들에게 도움을 주자는 슬로건을 토대로 하여 앱의 이름을 </a:t>
            </a:r>
            <a:r>
              <a:rPr lang="en-US" altLang="ko-KR" sz="1300" dirty="0">
                <a:latin typeface="+mn-lt"/>
                <a:ea typeface="+mn-ea"/>
              </a:rPr>
              <a:t>'For Farmer'</a:t>
            </a:r>
            <a:r>
              <a:rPr lang="ko-KR" altLang="en-US" sz="1300" dirty="0">
                <a:latin typeface="+mn-lt"/>
                <a:ea typeface="+mn-ea"/>
              </a:rPr>
              <a:t>라고 정하였고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기본적인 로그인 기능과 병해충 진단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병해충과 농약에 대한 정보를 담고 있는 도감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농사 다이어리 기능을 제공하고 있습니다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46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696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r>
              <a:rPr lang="ko-KR" altLang="en-US" dirty="0">
                <a:latin typeface="+mn-lt"/>
                <a:ea typeface="+mn-ea"/>
              </a:rPr>
              <a:t>회원가입과 로그인을 거쳐서 사용자가 앱을 사용하게 됩니다</a:t>
            </a:r>
            <a:r>
              <a:rPr lang="en-US" altLang="ko-KR" dirty="0">
                <a:latin typeface="+mn-lt"/>
                <a:ea typeface="+mn-ea"/>
              </a:rPr>
              <a:t>.</a:t>
            </a: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74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그리고 여기 보이시는 세 단계를 거쳐서 </a:t>
            </a:r>
            <a:r>
              <a:rPr lang="ko-KR" altLang="en-US" sz="1300" dirty="0" err="1">
                <a:latin typeface="+mn-lt"/>
                <a:ea typeface="+mn-ea"/>
              </a:rPr>
              <a:t>병해중</a:t>
            </a:r>
            <a:r>
              <a:rPr lang="ko-KR" altLang="en-US" sz="1300" dirty="0">
                <a:latin typeface="+mn-lt"/>
                <a:ea typeface="+mn-ea"/>
              </a:rPr>
              <a:t> 진단 기능을 사용할 수 있는데요</a:t>
            </a:r>
            <a:r>
              <a:rPr lang="en-US" altLang="ko-KR" sz="1300" dirty="0">
                <a:latin typeface="+mn-lt"/>
                <a:ea typeface="+mn-ea"/>
              </a:rPr>
              <a:t>.  </a:t>
            </a:r>
            <a:r>
              <a:rPr lang="ko-KR" altLang="en-US" sz="1300" dirty="0">
                <a:latin typeface="+mn-lt"/>
                <a:ea typeface="+mn-ea"/>
              </a:rPr>
              <a:t>사용자가 네 가지 작물 중 하나를 선택하고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농작물 사진을 업로드 하였을 때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해당 농작물에서 질병이 있는 부분을 찾아서 그 결과를 전달합니다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1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그리고 여기 보이시는 세 단계를 거쳐서 </a:t>
            </a:r>
            <a:r>
              <a:rPr lang="ko-KR" altLang="en-US" sz="1300" dirty="0" err="1">
                <a:latin typeface="+mn-lt"/>
                <a:ea typeface="+mn-ea"/>
              </a:rPr>
              <a:t>병해중</a:t>
            </a:r>
            <a:r>
              <a:rPr lang="ko-KR" altLang="en-US" sz="1300" dirty="0">
                <a:latin typeface="+mn-lt"/>
                <a:ea typeface="+mn-ea"/>
              </a:rPr>
              <a:t> 진단 기능을 사용할 수 있는데요</a:t>
            </a:r>
            <a:r>
              <a:rPr lang="en-US" altLang="ko-KR" sz="1300" dirty="0">
                <a:latin typeface="+mn-lt"/>
                <a:ea typeface="+mn-ea"/>
              </a:rPr>
              <a:t>.  </a:t>
            </a:r>
            <a:r>
              <a:rPr lang="ko-KR" altLang="en-US" sz="1300" dirty="0">
                <a:latin typeface="+mn-lt"/>
                <a:ea typeface="+mn-ea"/>
              </a:rPr>
              <a:t>사용자가 네 가지 작물 중 하나를 선택하고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농작물 사진을 업로드 하였을 때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해당 농작물에서 질병이 있는 부분을 찾아서 그 결과를 전달합니다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29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2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5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기대효과로는 초보 도시 농부들이 농작물 질병 문제를 해결하는데 편의성을 제공하고 작물 손실을 최소화 함으로써 농작물의 품질이 향상되고 수확량이 늘어나서 도시 농업 참여자 수가 증가할 것으로 기대됩니다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그리고 도시 농업 참여자 수가 꾸준히 증가함에 따라 관련된 사회적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경제적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환경적 가치도 증가할 것으로 예상됩니다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470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발전 방향으로는 실시간으로 질병을 진단할 수 있도록 발전시키고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현재는 안드로이드 버전만을 지원하는데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추후 </a:t>
            </a:r>
            <a:r>
              <a:rPr lang="en-US" altLang="ko-KR" sz="1300" dirty="0">
                <a:latin typeface="+mn-lt"/>
                <a:ea typeface="+mn-ea"/>
              </a:rPr>
              <a:t>Ios</a:t>
            </a:r>
            <a:r>
              <a:rPr lang="ko-KR" altLang="en-US" sz="1300" dirty="0">
                <a:latin typeface="+mn-lt"/>
                <a:ea typeface="+mn-ea"/>
              </a:rPr>
              <a:t>에도 연동이 되는 앱을 만들고자 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그리고 마지막으로 현재의 </a:t>
            </a:r>
            <a:r>
              <a:rPr lang="en-US" altLang="ko-KR" sz="1300" dirty="0">
                <a:latin typeface="+mn-lt"/>
                <a:ea typeface="+mn-ea"/>
              </a:rPr>
              <a:t>4</a:t>
            </a:r>
            <a:r>
              <a:rPr lang="ko-KR" altLang="en-US" sz="1300" dirty="0">
                <a:latin typeface="+mn-lt"/>
                <a:ea typeface="+mn-ea"/>
              </a:rPr>
              <a:t>가지 작물 이외의 작물들을 추가하고자 합니다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15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80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endParaRPr lang="ko-KR" altLang="en-US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09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먼저 도시농업은 도시의 제한된 공간을 활용해서 소규모로 농작물을 재배하고 식량을 생산하는 농업활동을 의미합니다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쉽게 말하자면 여러분이 집 베란다나 옥상에서 작물을 재배하는 것을 의미합니다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그리고 여기 그래프를 보시면 도시 농업에 참여하는 도시 농부의 수가 코로나 </a:t>
            </a:r>
            <a:r>
              <a:rPr lang="en-US" altLang="ko-KR" sz="1300" dirty="0">
                <a:latin typeface="+mn-lt"/>
                <a:ea typeface="+mn-ea"/>
              </a:rPr>
              <a:t>19 </a:t>
            </a:r>
            <a:r>
              <a:rPr lang="ko-KR" altLang="en-US" sz="1300" dirty="0">
                <a:latin typeface="+mn-lt"/>
                <a:ea typeface="+mn-ea"/>
              </a:rPr>
              <a:t>동안 잠시 주춤했지만</a:t>
            </a:r>
            <a:r>
              <a:rPr lang="en-US" altLang="ko-KR" sz="1300" dirty="0">
                <a:latin typeface="+mn-lt"/>
                <a:ea typeface="+mn-ea"/>
              </a:rPr>
              <a:t>, 2021</a:t>
            </a:r>
            <a:r>
              <a:rPr lang="ko-KR" altLang="en-US" sz="1300" dirty="0">
                <a:latin typeface="+mn-lt"/>
                <a:ea typeface="+mn-ea"/>
              </a:rPr>
              <a:t>년 이후로 다시금 증가하고 있는 추세를 보이고 있습니다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30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그리고 이런 도시농업으로 인해서 창출될 수 있는 경제적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사회적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환경적 추정가치를 나타내고 있는데요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총 </a:t>
            </a:r>
            <a:r>
              <a:rPr lang="en-US" altLang="ko-KR" sz="1300" dirty="0">
                <a:latin typeface="+mn-lt"/>
                <a:ea typeface="+mn-ea"/>
              </a:rPr>
              <a:t>5</a:t>
            </a:r>
            <a:r>
              <a:rPr lang="ko-KR" altLang="en-US" sz="1300" dirty="0">
                <a:latin typeface="+mn-lt"/>
                <a:ea typeface="+mn-ea"/>
              </a:rPr>
              <a:t>조 </a:t>
            </a:r>
            <a:r>
              <a:rPr lang="en-US" altLang="ko-KR" sz="1300" dirty="0">
                <a:latin typeface="+mn-lt"/>
                <a:ea typeface="+mn-ea"/>
              </a:rPr>
              <a:t>2</a:t>
            </a:r>
            <a:r>
              <a:rPr lang="ko-KR" altLang="en-US" sz="1300" dirty="0">
                <a:latin typeface="+mn-lt"/>
                <a:ea typeface="+mn-ea"/>
              </a:rPr>
              <a:t>천억에 달하는 높은 가치를 창출해낼 수 있다고 보여집니다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1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300" dirty="0">
                <a:latin typeface="+mn-lt"/>
                <a:ea typeface="+mn-ea"/>
              </a:rPr>
              <a:t>하지만 이렇듯 도시농업이 증가하는 추세 속에서 도시 농부들에게 농작물의 질병이란 불가피한 사안입니다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그렇지만 대부분의 도시농부들은 전문가들이 아니라 일반인들이기 때문에 질병에 대한 전문적인 지식이 부족합니다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sz="1300" dirty="0">
              <a:latin typeface="+mn-lt"/>
              <a:ea typeface="+mn-ea"/>
            </a:endParaRPr>
          </a:p>
          <a:p>
            <a:pPr fontAlgn="base"/>
            <a:r>
              <a:rPr lang="ko-KR" altLang="en-US" sz="1300" dirty="0">
                <a:latin typeface="+mn-lt"/>
                <a:ea typeface="+mn-ea"/>
              </a:rPr>
              <a:t>물론 요즘 검색 자원이 발달하기는 했지만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검색만으로는 자신이 키우는 작물에 발생한 질병을 정확히 파악하기는 어렵습니다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  <a:p>
            <a:pPr fontAlgn="base"/>
            <a:r>
              <a:rPr lang="ko-KR" altLang="en-US" sz="1300" dirty="0">
                <a:latin typeface="+mn-lt"/>
                <a:ea typeface="+mn-ea"/>
              </a:rPr>
              <a:t>또한 검색을 통해서 얻은 정보들은 단편적으로 보여지기 때문에 굉장히 불편합니다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endParaRPr lang="ko-KR" altLang="en-US" sz="1300" dirty="0">
              <a:latin typeface="+mn-lt"/>
              <a:ea typeface="+mn-ea"/>
            </a:endParaRPr>
          </a:p>
          <a:p>
            <a:pPr fontAlgn="base"/>
            <a:r>
              <a:rPr lang="ko-KR" altLang="en-US" sz="1300" dirty="0">
                <a:latin typeface="+mn-lt"/>
                <a:ea typeface="+mn-ea"/>
              </a:rPr>
              <a:t>그래서 저희는 애플리케이션을 이용해서  단편적으로 흩어져 있는 정보들을 통합해서 서비스하는 것을 목표로 하였습니다</a:t>
            </a:r>
            <a:r>
              <a:rPr lang="en-US" altLang="ko-KR" sz="1300" dirty="0">
                <a:latin typeface="+mn-lt"/>
                <a:ea typeface="+mn-ea"/>
              </a:rPr>
              <a:t>. </a:t>
            </a:r>
            <a:r>
              <a:rPr lang="ko-KR" altLang="en-US" sz="1300" dirty="0">
                <a:latin typeface="+mn-lt"/>
                <a:ea typeface="+mn-ea"/>
              </a:rPr>
              <a:t>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5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결론적으로 저희는 사용자가 키우는 작물 사진을 업로드 </a:t>
            </a:r>
            <a:r>
              <a:rPr lang="ko-KR" altLang="en-US" sz="1300" dirty="0" err="1">
                <a:latin typeface="+mn-lt"/>
                <a:ea typeface="+mn-ea"/>
              </a:rPr>
              <a:t>했을때</a:t>
            </a:r>
            <a:r>
              <a:rPr lang="ko-KR" altLang="en-US" sz="1300" dirty="0">
                <a:latin typeface="+mn-lt"/>
                <a:ea typeface="+mn-ea"/>
              </a:rPr>
              <a:t> 그 사진에서 질병을 찾아내서 질병의 원인과 해결책을 제시하는</a:t>
            </a:r>
            <a:r>
              <a:rPr lang="en-US" altLang="ko-KR" sz="1300" dirty="0">
                <a:latin typeface="+mn-lt"/>
                <a:ea typeface="+mn-ea"/>
              </a:rPr>
              <a:t>, </a:t>
            </a:r>
            <a:r>
              <a:rPr lang="ko-KR" altLang="en-US" sz="1300" dirty="0">
                <a:latin typeface="+mn-lt"/>
                <a:ea typeface="+mn-ea"/>
              </a:rPr>
              <a:t>농작물 질병 진단 서비스를 주제로 정하게 되었습니다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284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>
                <a:latin typeface="+mn-lt"/>
                <a:ea typeface="+mn-ea"/>
              </a:rPr>
              <a:t>이제는 저희 서비스를 구현하기 위해서 사용한 데이터와 모델에 대해서 설명을 드리겠습니다</a:t>
            </a:r>
            <a:r>
              <a:rPr lang="en-US" altLang="ko-KR" sz="1300" dirty="0">
                <a:latin typeface="+mn-lt"/>
                <a:ea typeface="+mn-ea"/>
              </a:rPr>
              <a:t>.</a:t>
            </a:r>
            <a:endParaRPr lang="ko-KR" altLang="en-US" sz="1300" dirty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121E1-0C95-45D5-885E-028EE961D9D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5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AC849-2F36-C8CA-ED65-3A3AD69E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7DDFFD-BE5F-06E1-6329-6AE682033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72F10-0F71-11D1-8F5D-34E544AA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F7B2D-55DD-9D3F-D60B-521EFA55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0D172-5EA1-15DC-B024-032BEB57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45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2AE3C-0DE8-4350-A56E-1C44E059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4F30F4-E9EA-44E0-0FCC-F338E0231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0FCCD-F6AF-9B53-BBC7-A2C5C2EA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C187F-544C-C85F-8CC7-6369C9E8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DCEB6-3799-877B-AD9C-B4985E5B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36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0CDE23-CFA9-9A87-FB02-2BD3DEDE9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9A9F5-C4FD-0B4E-66BC-F1ECAC99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31AEF-B3A5-4702-990F-8AEBF10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15AE8-AE2E-BE51-2A9B-B9CA7EF0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2CEBD-F02E-7182-F051-FC1C9236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8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844C3-752C-304C-77C7-5E2C6DEA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9C4B3-9FAD-417B-55A9-6F3E2B1B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DB62B-0150-0FCB-7D65-84D146B5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091F8-1166-78DA-0279-A21464F2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09C9A-43C2-2FCC-C8C3-C376CC45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2B0AB-2362-9415-A463-E2EF63AC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390A8D-934E-6F44-F689-E300740D4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75BFF-9BF4-65B0-EF89-3235903C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41286-1A6E-D681-55B3-42F62F87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05B57-22E7-610F-E3BC-BA6C51A7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034F5-4722-E032-722D-D2DC71C6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B532B-45CD-2584-1999-94CF003DB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BECD6-EDE2-19AD-5E5B-A01C5D44A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B172A-6A3B-07CA-C63A-0DD0FE53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06BEC4-A120-EBEE-37AD-45AFA63A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AD04D-5427-9045-94C2-74117EF5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3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8D69-D850-1F55-BD82-87C9C9DE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778D8-3DA6-35B5-6D32-CA22C3798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010202-824A-5CC6-0301-D6760D72B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815C60-123D-EB8B-6340-A468F0740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9B81C9-8A96-84E3-1102-235AA78EB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2B2F2D-74D7-F939-6C14-76EA0D03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AB51E4-039E-5E55-87A0-E8F5C32F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DAB5AA-E3DC-DCDE-93ED-8F6ECA53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43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FB1346-5CC5-6523-9BBC-38077406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5332A-2BDE-224C-47B9-56013FF2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08823B-15DB-A27C-2671-B64C154B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F372D2-0C6D-F945-81A5-D613DED0E10B}"/>
              </a:ext>
            </a:extLst>
          </p:cNvPr>
          <p:cNvCxnSpPr>
            <a:cxnSpLocks/>
          </p:cNvCxnSpPr>
          <p:nvPr userDrawn="1"/>
        </p:nvCxnSpPr>
        <p:spPr>
          <a:xfrm>
            <a:off x="9476910" y="308404"/>
            <a:ext cx="144684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773B7E-B266-C187-6CA6-4AFFD99288E0}"/>
              </a:ext>
            </a:extLst>
          </p:cNvPr>
          <p:cNvSpPr/>
          <p:nvPr userDrawn="1"/>
        </p:nvSpPr>
        <p:spPr>
          <a:xfrm>
            <a:off x="652751" y="367421"/>
            <a:ext cx="2071399" cy="399832"/>
          </a:xfrm>
          <a:prstGeom prst="roundRect">
            <a:avLst>
              <a:gd name="adj" fmla="val 50000"/>
            </a:avLst>
          </a:prstGeom>
          <a:solidFill>
            <a:srgbClr val="68B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F417FA-F35C-1964-EFD3-366DFB4723D2}"/>
              </a:ext>
            </a:extLst>
          </p:cNvPr>
          <p:cNvGrpSpPr/>
          <p:nvPr userDrawn="1"/>
        </p:nvGrpSpPr>
        <p:grpSpPr>
          <a:xfrm>
            <a:off x="549805" y="314862"/>
            <a:ext cx="478714" cy="504950"/>
            <a:chOff x="1165230" y="2167454"/>
            <a:chExt cx="2523092" cy="2523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DAEDC8-66B8-BBFB-852A-DA7EE3F6A12E}"/>
                </a:ext>
              </a:extLst>
            </p:cNvPr>
            <p:cNvSpPr/>
            <p:nvPr/>
          </p:nvSpPr>
          <p:spPr>
            <a:xfrm>
              <a:off x="1165230" y="2167454"/>
              <a:ext cx="2523092" cy="2523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2EC6B43-873C-EF56-854F-1000A817D4F8}"/>
                </a:ext>
              </a:extLst>
            </p:cNvPr>
            <p:cNvSpPr/>
            <p:nvPr/>
          </p:nvSpPr>
          <p:spPr>
            <a:xfrm>
              <a:off x="1454134" y="2456358"/>
              <a:ext cx="1945284" cy="1945284"/>
            </a:xfrm>
            <a:prstGeom prst="ellipse">
              <a:avLst/>
            </a:prstGeom>
            <a:solidFill>
              <a:srgbClr val="1C6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래픽 17">
              <a:extLst>
                <a:ext uri="{FF2B5EF4-FFF2-40B4-BE49-F238E27FC236}">
                  <a16:creationId xmlns:a16="http://schemas.microsoft.com/office/drawing/2014/main" id="{778E11F8-ADE1-8E06-FEAB-85D235640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5764" y="2697988"/>
              <a:ext cx="1462024" cy="146202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FFEBAC-09E5-04DB-DEEA-CAD85D2BA6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772" y="55260"/>
            <a:ext cx="976578" cy="4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56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370" userDrawn="1">
          <p15:clr>
            <a:srgbClr val="FBAE40"/>
          </p15:clr>
        </p15:guide>
        <p15:guide id="6" pos="731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D93959-1C77-BE52-6587-8908A2765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C35F3E-1D27-0F34-C154-43B95E1A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3A8BDC-4691-C4A9-732D-317025BF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7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F1F5D-806E-0EF6-5781-C35EC47D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AE003-9E61-13FB-2AD4-BD0784FE2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FF87B8-0A0E-ACEF-F4A0-3B930F91F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F74FC-4DF5-C5D0-3DE5-3E3397A4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41663-C5B5-225C-FB09-631A25BA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5CF7C-5C8D-89AA-6A5C-887067FD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223C2-273E-1972-7D9A-1553C859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590D94-8F65-1785-48A3-7852B1514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A9BBB-D021-A5BB-E907-CB9EFF51D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A7C46B-F2D2-9AF1-DDCB-435297FD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514-705A-440A-BC29-6F3460BEDEC4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0CB02-E4B3-01D8-14FC-B95697ED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E57C91-A92E-72D5-DE6C-74E02210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95B67-AD74-4FEC-B244-E6DC126ED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0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317E0-2246-ABAC-904A-D1E3F27E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18EBDF-3516-575B-05F7-AE474A06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251B2-7ACA-B9D8-B4C6-84B188AAE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98A67514-705A-440A-BC29-6F3460BEDEC4}" type="datetimeFigureOut">
              <a:rPr lang="ko-KR" altLang="en-US" smtClean="0"/>
              <a:pPr/>
              <a:t>2023-12-26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574ED-396E-EA7C-DD87-4EB7D8052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95DBF-5403-06AB-7A4E-8D09490EA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2795B67-AD74-4FEC-B244-E6DC126ED81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7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11" Type="http://schemas.openxmlformats.org/officeDocument/2006/relationships/image" Target="../media/image42.jpg"/><Relationship Id="rId5" Type="http://schemas.openxmlformats.org/officeDocument/2006/relationships/image" Target="../media/image36.jpe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35.jpe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허브, 식물, 실내용 화초이(가) 표시된 사진&#10;&#10;자동 생성된 설명">
            <a:extLst>
              <a:ext uri="{FF2B5EF4-FFF2-40B4-BE49-F238E27FC236}">
                <a16:creationId xmlns:a16="http://schemas.microsoft.com/office/drawing/2014/main" id="{D72F68DA-7692-D7B8-5BA9-6888E1FF2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BAA741-F014-3BE1-3068-CA0FD0522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46356">
                  <a:alpha val="70000"/>
                </a:srgbClr>
              </a:gs>
              <a:gs pos="100000">
                <a:srgbClr val="508530">
                  <a:alpha val="1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A01589-9205-ADDA-5313-0A5D944BCD3A}"/>
              </a:ext>
            </a:extLst>
          </p:cNvPr>
          <p:cNvSpPr/>
          <p:nvPr/>
        </p:nvSpPr>
        <p:spPr>
          <a:xfrm>
            <a:off x="0" y="-43083"/>
            <a:ext cx="12192000" cy="6858000"/>
          </a:xfrm>
          <a:prstGeom prst="rect">
            <a:avLst/>
          </a:prstGeom>
          <a:solidFill>
            <a:srgbClr val="00206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B93D-F171-10E6-9EC4-B02C6A5521DD}"/>
              </a:ext>
            </a:extLst>
          </p:cNvPr>
          <p:cNvSpPr txBox="1"/>
          <p:nvPr/>
        </p:nvSpPr>
        <p:spPr>
          <a:xfrm>
            <a:off x="241432" y="1577850"/>
            <a:ext cx="1067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prstClr val="white"/>
                </a:soli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스마트 병해충 진단 서비스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F4E47A-4833-BAED-ABDF-949EDD4766C2}"/>
              </a:ext>
            </a:extLst>
          </p:cNvPr>
          <p:cNvCxnSpPr>
            <a:cxnSpLocks/>
          </p:cNvCxnSpPr>
          <p:nvPr/>
        </p:nvCxnSpPr>
        <p:spPr>
          <a:xfrm>
            <a:off x="346364" y="3007778"/>
            <a:ext cx="270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42C67A-AB1B-576F-CD89-EDB994129407}"/>
              </a:ext>
            </a:extLst>
          </p:cNvPr>
          <p:cNvCxnSpPr>
            <a:cxnSpLocks/>
          </p:cNvCxnSpPr>
          <p:nvPr/>
        </p:nvCxnSpPr>
        <p:spPr>
          <a:xfrm>
            <a:off x="4018954" y="3007778"/>
            <a:ext cx="270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상징, 원, 로고, 폰트이(가) 표시된 사진&#10;&#10;자동 생성된 설명">
            <a:extLst>
              <a:ext uri="{FF2B5EF4-FFF2-40B4-BE49-F238E27FC236}">
                <a16:creationId xmlns:a16="http://schemas.microsoft.com/office/drawing/2014/main" id="{1952418C-D2BA-4620-BBA1-FD79CA49B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15" y="2685029"/>
            <a:ext cx="700888" cy="700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B5730F-781A-DF82-E376-B2EA84C37F74}"/>
              </a:ext>
            </a:extLst>
          </p:cNvPr>
          <p:cNvSpPr txBox="1"/>
          <p:nvPr/>
        </p:nvSpPr>
        <p:spPr>
          <a:xfrm>
            <a:off x="346364" y="4818485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이용석</a:t>
            </a:r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이재윤</a:t>
            </a:r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이진호</a:t>
            </a:r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형도훈</a:t>
            </a:r>
            <a:r>
              <a:rPr lang="en-US" altLang="ko-KR" sz="20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0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63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C825A6-3877-CA71-9C2D-7573885F96B1}"/>
              </a:ext>
            </a:extLst>
          </p:cNvPr>
          <p:cNvGrpSpPr/>
          <p:nvPr/>
        </p:nvGrpSpPr>
        <p:grpSpPr>
          <a:xfrm>
            <a:off x="2498252" y="1870854"/>
            <a:ext cx="7005490" cy="1790792"/>
            <a:chOff x="2500707" y="1638208"/>
            <a:chExt cx="7005490" cy="179079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BCD9AAB-2D59-9C0D-F4CD-C9330F23F6BA}"/>
                </a:ext>
              </a:extLst>
            </p:cNvPr>
            <p:cNvSpPr/>
            <p:nvPr/>
          </p:nvSpPr>
          <p:spPr>
            <a:xfrm>
              <a:off x="2500707" y="1638208"/>
              <a:ext cx="7005490" cy="1790792"/>
            </a:xfrm>
            <a:prstGeom prst="roundRect">
              <a:avLst>
                <a:gd name="adj" fmla="val 9041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BBE4E5E-CD9C-6419-45AD-A9CE9785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09269" y="1998427"/>
              <a:ext cx="2923841" cy="964808"/>
            </a:xfrm>
            <a:prstGeom prst="rect">
              <a:avLst/>
            </a:prstGeom>
          </p:spPr>
        </p:pic>
        <p:pic>
          <p:nvPicPr>
            <p:cNvPr id="34" name="Picture 2" descr="How to find data science talent on Kaggle">
              <a:extLst>
                <a:ext uri="{FF2B5EF4-FFF2-40B4-BE49-F238E27FC236}">
                  <a16:creationId xmlns:a16="http://schemas.microsoft.com/office/drawing/2014/main" id="{0E3530B7-9754-0BAA-C656-130835BE0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394" y="1916581"/>
              <a:ext cx="1643212" cy="1095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8ED7D971-FE0C-1759-B18C-B9240F9F9E62}"/>
              </a:ext>
            </a:extLst>
          </p:cNvPr>
          <p:cNvSpPr/>
          <p:nvPr/>
        </p:nvSpPr>
        <p:spPr>
          <a:xfrm>
            <a:off x="5612080" y="3839101"/>
            <a:ext cx="777834" cy="561533"/>
          </a:xfrm>
          <a:prstGeom prst="downArrow">
            <a:avLst/>
          </a:prstGeom>
          <a:solidFill>
            <a:srgbClr val="7EAA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13717-13C0-BE6B-D441-30F5B19D407F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4B2F91-F92C-4014-FBC1-C63A0C2200A5}"/>
              </a:ext>
            </a:extLst>
          </p:cNvPr>
          <p:cNvGrpSpPr/>
          <p:nvPr/>
        </p:nvGrpSpPr>
        <p:grpSpPr>
          <a:xfrm>
            <a:off x="1321092" y="4578089"/>
            <a:ext cx="9359810" cy="1790792"/>
            <a:chOff x="1321092" y="4145595"/>
            <a:chExt cx="9359810" cy="17907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16C5E09-0515-DF30-9144-B92AC59E2151}"/>
                </a:ext>
              </a:extLst>
            </p:cNvPr>
            <p:cNvSpPr/>
            <p:nvPr/>
          </p:nvSpPr>
          <p:spPr>
            <a:xfrm>
              <a:off x="2799911" y="4836141"/>
              <a:ext cx="6646909" cy="475013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1E4D83-5D58-53FC-2A58-E7DDEEF4A265}"/>
                </a:ext>
              </a:extLst>
            </p:cNvPr>
            <p:cNvGrpSpPr/>
            <p:nvPr/>
          </p:nvGrpSpPr>
          <p:grpSpPr>
            <a:xfrm>
              <a:off x="1321092" y="4145595"/>
              <a:ext cx="1888177" cy="1790792"/>
              <a:chOff x="472007" y="2909455"/>
              <a:chExt cx="1888177" cy="179079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3AA695D-9E56-134A-AB91-8196C07DA7D4}"/>
                  </a:ext>
                </a:extLst>
              </p:cNvPr>
              <p:cNvSpPr/>
              <p:nvPr/>
            </p:nvSpPr>
            <p:spPr>
              <a:xfrm>
                <a:off x="472007" y="2909455"/>
                <a:ext cx="1888177" cy="1790792"/>
              </a:xfrm>
              <a:prstGeom prst="roundRect">
                <a:avLst>
                  <a:gd name="adj" fmla="val 9041"/>
                </a:avLst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EA5B409-3A1F-88DB-253F-74847A821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277"/>
              <a:stretch/>
            </p:blipFill>
            <p:spPr>
              <a:xfrm>
                <a:off x="740888" y="3076778"/>
                <a:ext cx="1348167" cy="14561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9CB1A5F-1402-2F24-486F-6B6CA41037AE}"/>
                </a:ext>
              </a:extLst>
            </p:cNvPr>
            <p:cNvGrpSpPr/>
            <p:nvPr/>
          </p:nvGrpSpPr>
          <p:grpSpPr>
            <a:xfrm>
              <a:off x="3811636" y="4145595"/>
              <a:ext cx="1888177" cy="1790792"/>
              <a:chOff x="3591944" y="2909455"/>
              <a:chExt cx="1888177" cy="179079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2B75E6F-50E7-0ED4-C4C8-4E34B2A83F66}"/>
                  </a:ext>
                </a:extLst>
              </p:cNvPr>
              <p:cNvSpPr/>
              <p:nvPr/>
            </p:nvSpPr>
            <p:spPr>
              <a:xfrm>
                <a:off x="3591944" y="2909455"/>
                <a:ext cx="1888177" cy="1790792"/>
              </a:xfrm>
              <a:prstGeom prst="roundRect">
                <a:avLst>
                  <a:gd name="adj" fmla="val 9041"/>
                </a:avLst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238033E-378E-87BA-7903-0AFF645C1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61" r="46154" b="4917"/>
              <a:stretch/>
            </p:blipFill>
            <p:spPr>
              <a:xfrm>
                <a:off x="4165474" y="3114556"/>
                <a:ext cx="741116" cy="13805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0B76E1B-9B0A-9459-59AC-156034D9DF52}"/>
                </a:ext>
              </a:extLst>
            </p:cNvPr>
            <p:cNvGrpSpPr/>
            <p:nvPr/>
          </p:nvGrpSpPr>
          <p:grpSpPr>
            <a:xfrm>
              <a:off x="6302180" y="4145595"/>
              <a:ext cx="1888177" cy="1790792"/>
              <a:chOff x="6711881" y="2909455"/>
              <a:chExt cx="1888177" cy="179079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67C7DFC-5A3A-936D-B238-6CB95394EAD5}"/>
                  </a:ext>
                </a:extLst>
              </p:cNvPr>
              <p:cNvSpPr/>
              <p:nvPr/>
            </p:nvSpPr>
            <p:spPr>
              <a:xfrm>
                <a:off x="6711881" y="2909455"/>
                <a:ext cx="1888177" cy="1790792"/>
              </a:xfrm>
              <a:prstGeom prst="roundRect">
                <a:avLst>
                  <a:gd name="adj" fmla="val 9041"/>
                </a:avLst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12AFEF6-1801-4EB9-AA5F-120835BAD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7" t="33449" r="5800"/>
              <a:stretch/>
            </p:blipFill>
            <p:spPr>
              <a:xfrm rot="19981888">
                <a:off x="6806742" y="3390494"/>
                <a:ext cx="1646798" cy="81323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D11510A-3143-A3C7-201B-AA318B9B96DB}"/>
                </a:ext>
              </a:extLst>
            </p:cNvPr>
            <p:cNvGrpSpPr/>
            <p:nvPr/>
          </p:nvGrpSpPr>
          <p:grpSpPr>
            <a:xfrm>
              <a:off x="8792725" y="4145595"/>
              <a:ext cx="1888177" cy="1790792"/>
              <a:chOff x="8792725" y="4387933"/>
              <a:chExt cx="1888177" cy="1790792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347A72E-A479-ADEF-40B6-BC3B8B7E78D7}"/>
                  </a:ext>
                </a:extLst>
              </p:cNvPr>
              <p:cNvSpPr/>
              <p:nvPr/>
            </p:nvSpPr>
            <p:spPr>
              <a:xfrm>
                <a:off x="8792725" y="4387933"/>
                <a:ext cx="1888177" cy="1790792"/>
              </a:xfrm>
              <a:prstGeom prst="roundRect">
                <a:avLst>
                  <a:gd name="adj" fmla="val 9041"/>
                </a:avLst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2EFBAC6-09D3-89BD-DE81-D33E4A712D90}"/>
                  </a:ext>
                </a:extLst>
              </p:cNvPr>
              <p:cNvGrpSpPr/>
              <p:nvPr/>
            </p:nvGrpSpPr>
            <p:grpSpPr>
              <a:xfrm>
                <a:off x="8924672" y="4634258"/>
                <a:ext cx="1624281" cy="1282710"/>
                <a:chOff x="8977746" y="4634258"/>
                <a:chExt cx="1624281" cy="128271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" name="그림 3" descr="농산물, 자연 식품, 주키니 호박, 오이속이(가) 표시된 사진&#10;&#10;자동 생성된 설명">
                  <a:extLst>
                    <a:ext uri="{FF2B5EF4-FFF2-40B4-BE49-F238E27FC236}">
                      <a16:creationId xmlns:a16="http://schemas.microsoft.com/office/drawing/2014/main" id="{6B4C47C2-6E12-2537-6593-718A20A22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301" t="36144" b="5303"/>
                <a:stretch/>
              </p:blipFill>
              <p:spPr>
                <a:xfrm flipH="1">
                  <a:off x="9452434" y="5257223"/>
                  <a:ext cx="1149593" cy="608885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7B6B6DD9-454D-754B-AB86-B7AE25BF7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45" t="7237" r="11047" b="9160"/>
                <a:stretch/>
              </p:blipFill>
              <p:spPr>
                <a:xfrm>
                  <a:off x="8977746" y="4634258"/>
                  <a:ext cx="1543792" cy="12827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F031AD-08E0-20E5-F8E3-C67C23C700AE}"/>
              </a:ext>
            </a:extLst>
          </p:cNvPr>
          <p:cNvSpPr txBox="1"/>
          <p:nvPr/>
        </p:nvSpPr>
        <p:spPr>
          <a:xfrm flipH="1">
            <a:off x="587375" y="1076467"/>
            <a:ext cx="2994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데이터 수집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45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F4B49-40B2-14CA-ABBC-E1E1148B1397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CA4150D-5A43-9C30-DB7B-299F5B97C5BF}"/>
              </a:ext>
            </a:extLst>
          </p:cNvPr>
          <p:cNvSpPr/>
          <p:nvPr/>
        </p:nvSpPr>
        <p:spPr>
          <a:xfrm>
            <a:off x="832792" y="913890"/>
            <a:ext cx="5013777" cy="2613468"/>
          </a:xfrm>
          <a:prstGeom prst="roundRect">
            <a:avLst>
              <a:gd name="adj" fmla="val 5056"/>
            </a:avLst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2181E34-17BD-2A54-4E26-0DAA51409F1A}"/>
              </a:ext>
            </a:extLst>
          </p:cNvPr>
          <p:cNvSpPr/>
          <p:nvPr/>
        </p:nvSpPr>
        <p:spPr>
          <a:xfrm>
            <a:off x="832792" y="3876262"/>
            <a:ext cx="5013777" cy="2613468"/>
          </a:xfrm>
          <a:prstGeom prst="roundRect">
            <a:avLst>
              <a:gd name="adj" fmla="val 5056"/>
            </a:avLst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8D113D0-21A2-B831-A038-F8BCAD652596}"/>
              </a:ext>
            </a:extLst>
          </p:cNvPr>
          <p:cNvSpPr/>
          <p:nvPr/>
        </p:nvSpPr>
        <p:spPr>
          <a:xfrm>
            <a:off x="6282616" y="913890"/>
            <a:ext cx="5013777" cy="2613468"/>
          </a:xfrm>
          <a:prstGeom prst="roundRect">
            <a:avLst>
              <a:gd name="adj" fmla="val 5056"/>
            </a:avLst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2967947-7A84-8844-34CB-B3A2FD992A69}"/>
              </a:ext>
            </a:extLst>
          </p:cNvPr>
          <p:cNvSpPr/>
          <p:nvPr/>
        </p:nvSpPr>
        <p:spPr>
          <a:xfrm>
            <a:off x="6282616" y="3876262"/>
            <a:ext cx="5013777" cy="2613468"/>
          </a:xfrm>
          <a:prstGeom prst="roundRect">
            <a:avLst>
              <a:gd name="adj" fmla="val 5056"/>
            </a:avLst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554409-FBEE-1350-8377-022F5316F84D}"/>
              </a:ext>
            </a:extLst>
          </p:cNvPr>
          <p:cNvSpPr/>
          <p:nvPr/>
        </p:nvSpPr>
        <p:spPr>
          <a:xfrm>
            <a:off x="2690089" y="913890"/>
            <a:ext cx="115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토마토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01C783-1AEB-8099-A3EF-091AF511469F}"/>
              </a:ext>
            </a:extLst>
          </p:cNvPr>
          <p:cNvSpPr/>
          <p:nvPr/>
        </p:nvSpPr>
        <p:spPr>
          <a:xfrm>
            <a:off x="8213063" y="913890"/>
            <a:ext cx="115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고추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EC80BC-2DE4-876E-F1AA-E1DF6134682F}"/>
              </a:ext>
            </a:extLst>
          </p:cNvPr>
          <p:cNvSpPr/>
          <p:nvPr/>
        </p:nvSpPr>
        <p:spPr>
          <a:xfrm>
            <a:off x="8213063" y="3933005"/>
            <a:ext cx="115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1583A6-5C21-DB38-320C-AAEFBFCC1EF3}"/>
              </a:ext>
            </a:extLst>
          </p:cNvPr>
          <p:cNvSpPr/>
          <p:nvPr/>
        </p:nvSpPr>
        <p:spPr>
          <a:xfrm>
            <a:off x="2690089" y="3933005"/>
            <a:ext cx="115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오이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56258D8-B4A5-BDD1-8E3D-6FBBE31D177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10" y="1432471"/>
            <a:ext cx="1139524" cy="167033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B1887B5-FE5D-BDDE-8457-685CD3258E2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51" y="1432471"/>
            <a:ext cx="1139524" cy="16703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A8EB918-0624-CE9E-4235-20A472790A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t="31110" r="844" b="30"/>
          <a:stretch/>
        </p:blipFill>
        <p:spPr>
          <a:xfrm>
            <a:off x="8828468" y="1432472"/>
            <a:ext cx="1139523" cy="167033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16A484D-3D10-598F-776A-8806A269626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25" y="1432471"/>
            <a:ext cx="1139523" cy="170491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F31647-81CD-F43C-D939-9A481D400385}"/>
              </a:ext>
            </a:extLst>
          </p:cNvPr>
          <p:cNvSpPr/>
          <p:nvPr/>
        </p:nvSpPr>
        <p:spPr>
          <a:xfrm>
            <a:off x="6550226" y="3137385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꽃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3C6A44-8522-7539-4754-97795FDDD93E}"/>
              </a:ext>
            </a:extLst>
          </p:cNvPr>
          <p:cNvSpPr/>
          <p:nvPr/>
        </p:nvSpPr>
        <p:spPr>
          <a:xfrm>
            <a:off x="7778684" y="3137385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잎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109F79-2AC7-3EDB-7CD0-D94C4F1D34EF}"/>
              </a:ext>
            </a:extLst>
          </p:cNvPr>
          <p:cNvSpPr/>
          <p:nvPr/>
        </p:nvSpPr>
        <p:spPr>
          <a:xfrm>
            <a:off x="8917400" y="3137385"/>
            <a:ext cx="9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탄저균병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96638F-D918-AC91-43A4-E71483835BA4}"/>
              </a:ext>
            </a:extLst>
          </p:cNvPr>
          <p:cNvSpPr/>
          <p:nvPr/>
        </p:nvSpPr>
        <p:spPr>
          <a:xfrm>
            <a:off x="10106896" y="3137385"/>
            <a:ext cx="9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흰가루병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4" name="그림 53" descr="식물, 실내용 화초, 양파, 실내이(가) 표시된 사진&#10;&#10;자동 생성된 설명">
            <a:extLst>
              <a:ext uri="{FF2B5EF4-FFF2-40B4-BE49-F238E27FC236}">
                <a16:creationId xmlns:a16="http://schemas.microsoft.com/office/drawing/2014/main" id="{CF29A157-D244-8C39-6775-E3D662773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45" y="4394670"/>
            <a:ext cx="1124630" cy="1729320"/>
          </a:xfrm>
          <a:prstGeom prst="rect">
            <a:avLst/>
          </a:prstGeom>
        </p:spPr>
      </p:pic>
      <p:pic>
        <p:nvPicPr>
          <p:cNvPr id="56" name="그림 55" descr="야외, 육상식물, 그린, 식물 줄기이(가) 표시된 사진&#10;&#10;자동 생성된 설명">
            <a:extLst>
              <a:ext uri="{FF2B5EF4-FFF2-40B4-BE49-F238E27FC236}">
                <a16:creationId xmlns:a16="http://schemas.microsoft.com/office/drawing/2014/main" id="{05A30A72-AD2F-FE05-99BC-732084391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10" y="4394670"/>
            <a:ext cx="1139523" cy="172932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1185AD-D132-40D9-EC56-1F40BD02C832}"/>
              </a:ext>
            </a:extLst>
          </p:cNvPr>
          <p:cNvSpPr/>
          <p:nvPr/>
        </p:nvSpPr>
        <p:spPr>
          <a:xfrm>
            <a:off x="6550226" y="6137582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꽃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33C483-0059-8246-1B85-D8087FF83340}"/>
              </a:ext>
            </a:extLst>
          </p:cNvPr>
          <p:cNvSpPr/>
          <p:nvPr/>
        </p:nvSpPr>
        <p:spPr>
          <a:xfrm>
            <a:off x="7778684" y="6137582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파녹병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516B7F-D4BA-5942-61EC-8FA893113E7F}"/>
              </a:ext>
            </a:extLst>
          </p:cNvPr>
          <p:cNvSpPr/>
          <p:nvPr/>
        </p:nvSpPr>
        <p:spPr>
          <a:xfrm>
            <a:off x="8917400" y="6137582"/>
            <a:ext cx="9608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검은무늬병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6054CB-D05E-6C78-D246-98CDEE250210}"/>
              </a:ext>
            </a:extLst>
          </p:cNvPr>
          <p:cNvSpPr/>
          <p:nvPr/>
        </p:nvSpPr>
        <p:spPr>
          <a:xfrm>
            <a:off x="10106896" y="6137582"/>
            <a:ext cx="9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파노균병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2" name="그림 61" descr="야외, 식물 줄기, 잔디이(가) 표시된 사진&#10;&#10;자동 생성된 설명">
            <a:extLst>
              <a:ext uri="{FF2B5EF4-FFF2-40B4-BE49-F238E27FC236}">
                <a16:creationId xmlns:a16="http://schemas.microsoft.com/office/drawing/2014/main" id="{B9BE1BA5-F8F5-8EB8-9B08-78877E9FB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68" y="4394670"/>
            <a:ext cx="1139523" cy="1742912"/>
          </a:xfrm>
          <a:prstGeom prst="rect">
            <a:avLst/>
          </a:prstGeom>
        </p:spPr>
      </p:pic>
      <p:pic>
        <p:nvPicPr>
          <p:cNvPr id="64" name="그림 63" descr="그린, 잔디, 육상식물, 야외이(가) 표시된 사진&#10;&#10;자동 생성된 설명">
            <a:extLst>
              <a:ext uri="{FF2B5EF4-FFF2-40B4-BE49-F238E27FC236}">
                <a16:creationId xmlns:a16="http://schemas.microsoft.com/office/drawing/2014/main" id="{A75F4020-710F-2E73-EF97-E97387BAE4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6" y="4394670"/>
            <a:ext cx="1089552" cy="1742912"/>
          </a:xfrm>
          <a:prstGeom prst="rect">
            <a:avLst/>
          </a:prstGeom>
        </p:spPr>
      </p:pic>
      <p:pic>
        <p:nvPicPr>
          <p:cNvPr id="66" name="그림 65" descr="채소, 야외, 식물, 오이속이(가) 표시된 사진&#10;&#10;자동 생성된 설명">
            <a:extLst>
              <a:ext uri="{FF2B5EF4-FFF2-40B4-BE49-F238E27FC236}">
                <a16:creationId xmlns:a16="http://schemas.microsoft.com/office/drawing/2014/main" id="{30CF1DF6-CA14-257E-BAC7-475EE0610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2309" y="4579074"/>
            <a:ext cx="1729320" cy="1374101"/>
          </a:xfrm>
          <a:prstGeom prst="rect">
            <a:avLst/>
          </a:prstGeom>
        </p:spPr>
      </p:pic>
      <p:pic>
        <p:nvPicPr>
          <p:cNvPr id="68" name="그림 67" descr="야외, 지상, 잔디, 식물이(가) 표시된 사진&#10;&#10;자동 생성된 설명">
            <a:extLst>
              <a:ext uri="{FF2B5EF4-FFF2-40B4-BE49-F238E27FC236}">
                <a16:creationId xmlns:a16="http://schemas.microsoft.com/office/drawing/2014/main" id="{1C0BD761-ED46-BE18-E1C3-DF3B61BE27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4" y="4401465"/>
            <a:ext cx="1463040" cy="172932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FB8919-1FC2-DA9F-8FC5-E8CFA1ACE167}"/>
              </a:ext>
            </a:extLst>
          </p:cNvPr>
          <p:cNvSpPr/>
          <p:nvPr/>
        </p:nvSpPr>
        <p:spPr>
          <a:xfrm>
            <a:off x="1402505" y="6151176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FC87D0-53AE-1BB1-50B9-11B1AB727CA1}"/>
              </a:ext>
            </a:extLst>
          </p:cNvPr>
          <p:cNvSpPr/>
          <p:nvPr/>
        </p:nvSpPr>
        <p:spPr>
          <a:xfrm>
            <a:off x="2690089" y="6137582"/>
            <a:ext cx="1178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오이노균병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964A1C-2D80-FE22-6D79-010496AB9BE0}"/>
              </a:ext>
            </a:extLst>
          </p:cNvPr>
          <p:cNvSpPr/>
          <p:nvPr/>
        </p:nvSpPr>
        <p:spPr>
          <a:xfrm>
            <a:off x="4426466" y="6161455"/>
            <a:ext cx="9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흰가루병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4" name="그림 73" descr="잎, 야외, 식물, 그린이(가) 표시된 사진&#10;&#10;자동 생성된 설명">
            <a:extLst>
              <a:ext uri="{FF2B5EF4-FFF2-40B4-BE49-F238E27FC236}">
                <a16:creationId xmlns:a16="http://schemas.microsoft.com/office/drawing/2014/main" id="{57BF8352-4F31-2B0F-0B21-22F59EA20E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71" y="4394670"/>
            <a:ext cx="1463040" cy="1729318"/>
          </a:xfrm>
          <a:prstGeom prst="rect">
            <a:avLst/>
          </a:prstGeom>
        </p:spPr>
      </p:pic>
      <p:pic>
        <p:nvPicPr>
          <p:cNvPr id="76" name="그림 75" descr="잎, 지상, 식물, 그린이(가) 표시된 사진&#10;&#10;자동 생성된 설명">
            <a:extLst>
              <a:ext uri="{FF2B5EF4-FFF2-40B4-BE49-F238E27FC236}">
                <a16:creationId xmlns:a16="http://schemas.microsoft.com/office/drawing/2014/main" id="{C3BF533A-D750-C9B0-CF4F-3BCED7C699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36" y="1432471"/>
            <a:ext cx="1082023" cy="1670332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1B840EB5-04D9-5C68-8D70-110908398B6E}"/>
              </a:ext>
            </a:extLst>
          </p:cNvPr>
          <p:cNvSpPr/>
          <p:nvPr/>
        </p:nvSpPr>
        <p:spPr>
          <a:xfrm>
            <a:off x="1159497" y="3162266"/>
            <a:ext cx="782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4D42F8-74FF-C9C5-A515-8757F202B66B}"/>
              </a:ext>
            </a:extLst>
          </p:cNvPr>
          <p:cNvSpPr/>
          <p:nvPr/>
        </p:nvSpPr>
        <p:spPr>
          <a:xfrm>
            <a:off x="3407092" y="3137385"/>
            <a:ext cx="1105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잎곰팡이병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67E2FE-EBC2-6F61-46BA-FCE7C8F070A7}"/>
              </a:ext>
            </a:extLst>
          </p:cNvPr>
          <p:cNvSpPr/>
          <p:nvPr/>
        </p:nvSpPr>
        <p:spPr>
          <a:xfrm>
            <a:off x="4596588" y="3137385"/>
            <a:ext cx="9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흰가루병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2" name="그림 81" descr="진균류, 곰팡이, 식물, 지상이(가) 표시된 사진&#10;&#10;자동 생성된 설명">
            <a:extLst>
              <a:ext uri="{FF2B5EF4-FFF2-40B4-BE49-F238E27FC236}">
                <a16:creationId xmlns:a16="http://schemas.microsoft.com/office/drawing/2014/main" id="{DC4E8F3E-0F9E-70A9-1ED1-EDE16E7A72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3" y="1428025"/>
            <a:ext cx="1081088" cy="1670332"/>
          </a:xfrm>
          <a:prstGeom prst="rect">
            <a:avLst/>
          </a:prstGeom>
        </p:spPr>
      </p:pic>
      <p:pic>
        <p:nvPicPr>
          <p:cNvPr id="84" name="그림 83" descr="식물 병리학, 진균류, 가을, 야외이(가) 표시된 사진&#10;&#10;자동 생성된 설명">
            <a:extLst>
              <a:ext uri="{FF2B5EF4-FFF2-40B4-BE49-F238E27FC236}">
                <a16:creationId xmlns:a16="http://schemas.microsoft.com/office/drawing/2014/main" id="{3DEC9A2F-4F29-DA36-C4E1-DAC4A59809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70" y="1428025"/>
            <a:ext cx="1002091" cy="1670332"/>
          </a:xfrm>
          <a:prstGeom prst="rect">
            <a:avLst/>
          </a:prstGeom>
        </p:spPr>
      </p:pic>
      <p:pic>
        <p:nvPicPr>
          <p:cNvPr id="86" name="그림 85" descr="진균류, 식물 병리학, 잎, 지상이(가) 표시된 사진&#10;&#10;자동 생성된 설명">
            <a:extLst>
              <a:ext uri="{FF2B5EF4-FFF2-40B4-BE49-F238E27FC236}">
                <a16:creationId xmlns:a16="http://schemas.microsoft.com/office/drawing/2014/main" id="{E24E6282-9275-EEFB-7AC2-C46DC9AA51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03" y="1428025"/>
            <a:ext cx="1073785" cy="1670332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0144CFF0-56DF-1829-B83F-9E1DB6990ACF}"/>
              </a:ext>
            </a:extLst>
          </p:cNvPr>
          <p:cNvSpPr/>
          <p:nvPr/>
        </p:nvSpPr>
        <p:spPr>
          <a:xfrm>
            <a:off x="2267568" y="3162266"/>
            <a:ext cx="960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토마토역병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08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BEEBEB-4CCA-E45D-6300-FAC2F770675B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9112F7-3E31-CD15-743B-F969E15718E3}"/>
              </a:ext>
            </a:extLst>
          </p:cNvPr>
          <p:cNvGrpSpPr/>
          <p:nvPr/>
        </p:nvGrpSpPr>
        <p:grpSpPr>
          <a:xfrm>
            <a:off x="587375" y="1420131"/>
            <a:ext cx="5373299" cy="4070350"/>
            <a:chOff x="587375" y="1420131"/>
            <a:chExt cx="5373299" cy="40703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C1CF1E1-D6D0-DD2E-B79F-2B374FFE9BCB}"/>
                </a:ext>
              </a:extLst>
            </p:cNvPr>
            <p:cNvSpPr/>
            <p:nvPr/>
          </p:nvSpPr>
          <p:spPr>
            <a:xfrm>
              <a:off x="587375" y="1420131"/>
              <a:ext cx="5373299" cy="407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28E9B3-69D9-E8D0-247E-C0B55CDA8DF3}"/>
                </a:ext>
              </a:extLst>
            </p:cNvPr>
            <p:cNvGrpSpPr/>
            <p:nvPr/>
          </p:nvGrpSpPr>
          <p:grpSpPr>
            <a:xfrm>
              <a:off x="794243" y="2475662"/>
              <a:ext cx="4984227" cy="2492194"/>
              <a:chOff x="794243" y="2475662"/>
              <a:chExt cx="4984227" cy="249219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527C4297-B3CA-3251-6448-C4B6E46A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7024" y="2913161"/>
                <a:ext cx="1501446" cy="161719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1708602-CB03-C68F-BA14-AD0BD8EFF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243" y="2475662"/>
                <a:ext cx="2313814" cy="2492194"/>
              </a:xfrm>
              <a:prstGeom prst="rect">
                <a:avLst/>
              </a:prstGeom>
            </p:spPr>
          </p:pic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97E74007-FBAA-4236-26BF-41E1E43CA4E8}"/>
                  </a:ext>
                </a:extLst>
              </p:cNvPr>
              <p:cNvSpPr/>
              <p:nvPr/>
            </p:nvSpPr>
            <p:spPr>
              <a:xfrm rot="5400000">
                <a:off x="3495002" y="3551467"/>
                <a:ext cx="395078" cy="34058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F1DE09-A856-E0F6-51A3-C30790F05F77}"/>
                </a:ext>
              </a:extLst>
            </p:cNvPr>
            <p:cNvSpPr/>
            <p:nvPr/>
          </p:nvSpPr>
          <p:spPr>
            <a:xfrm>
              <a:off x="2486178" y="1581172"/>
              <a:ext cx="1929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이미지 사이즈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9EEACA-941E-6E47-BDC7-F9B464813307}"/>
              </a:ext>
            </a:extLst>
          </p:cNvPr>
          <p:cNvGrpSpPr/>
          <p:nvPr/>
        </p:nvGrpSpPr>
        <p:grpSpPr>
          <a:xfrm>
            <a:off x="6230899" y="1420131"/>
            <a:ext cx="5373299" cy="4070350"/>
            <a:chOff x="6230899" y="1420131"/>
            <a:chExt cx="5373299" cy="40703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11874D4-C6D1-BD26-BCAF-34569E4CE337}"/>
                </a:ext>
              </a:extLst>
            </p:cNvPr>
            <p:cNvSpPr/>
            <p:nvPr/>
          </p:nvSpPr>
          <p:spPr>
            <a:xfrm>
              <a:off x="6230899" y="1420131"/>
              <a:ext cx="5373299" cy="407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3" r="1124" b="4709"/>
            <a:stretch/>
          </p:blipFill>
          <p:spPr>
            <a:xfrm>
              <a:off x="7818762" y="3071680"/>
              <a:ext cx="3587230" cy="20032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BAA9A2-C9F5-29FB-5A95-A3E2EFACF6B5}"/>
                </a:ext>
              </a:extLst>
            </p:cNvPr>
            <p:cNvSpPr/>
            <p:nvPr/>
          </p:nvSpPr>
          <p:spPr>
            <a:xfrm>
              <a:off x="7917210" y="1581172"/>
              <a:ext cx="22777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Bounding Box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14059D8-0979-CD99-0673-3C9DABD8D8B4}"/>
                </a:ext>
              </a:extLst>
            </p:cNvPr>
            <p:cNvGrpSpPr/>
            <p:nvPr/>
          </p:nvGrpSpPr>
          <p:grpSpPr>
            <a:xfrm>
              <a:off x="6875549" y="2049269"/>
              <a:ext cx="4402466" cy="1302280"/>
              <a:chOff x="6875549" y="2049269"/>
              <a:chExt cx="4402466" cy="130228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153971" y="2477029"/>
                <a:ext cx="3630434" cy="3697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5,   0.4688, 0.4805, 0.7343, 0.7578</a:t>
                </a:r>
                <a:endPara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581024" y="2532409"/>
                <a:ext cx="3115478" cy="256408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65F37C7-D30E-5CB5-6309-E937114B2967}"/>
                  </a:ext>
                </a:extLst>
              </p:cNvPr>
              <p:cNvGrpSpPr/>
              <p:nvPr/>
            </p:nvGrpSpPr>
            <p:grpSpPr>
              <a:xfrm>
                <a:off x="7226821" y="2537065"/>
                <a:ext cx="240670" cy="500260"/>
                <a:chOff x="7097716" y="2866904"/>
                <a:chExt cx="240670" cy="500260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7097716" y="2866904"/>
                  <a:ext cx="240670" cy="25640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cxnSp>
              <p:nvCxnSpPr>
                <p:cNvPr id="45" name="직선 연결선 44"/>
                <p:cNvCxnSpPr>
                  <a:cxnSpLocks/>
                  <a:stCxn id="43" idx="2"/>
                </p:cNvCxnSpPr>
                <p:nvPr/>
              </p:nvCxnSpPr>
              <p:spPr>
                <a:xfrm>
                  <a:off x="7218051" y="3123312"/>
                  <a:ext cx="0" cy="243852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직선 연결선 45"/>
              <p:cNvCxnSpPr>
                <a:cxnSpLocks/>
              </p:cNvCxnSpPr>
              <p:nvPr/>
            </p:nvCxnSpPr>
            <p:spPr>
              <a:xfrm>
                <a:off x="9138763" y="2225241"/>
                <a:ext cx="809" cy="29181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875549" y="3012995"/>
                <a:ext cx="943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클래스 값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290795" y="2049269"/>
                <a:ext cx="9872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 좌표 값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F4E57BC-3C4D-8B87-097F-5BBFAED0A7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38763" y="2218546"/>
                <a:ext cx="1212459" cy="6695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747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165223-D862-1CE8-0A33-371463577ADC}"/>
              </a:ext>
            </a:extLst>
          </p:cNvPr>
          <p:cNvSpPr/>
          <p:nvPr/>
        </p:nvSpPr>
        <p:spPr>
          <a:xfrm>
            <a:off x="3663736" y="1984013"/>
            <a:ext cx="2829117" cy="251613"/>
          </a:xfrm>
          <a:prstGeom prst="rect">
            <a:avLst/>
          </a:prstGeom>
          <a:solidFill>
            <a:srgbClr val="0174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8291-A6DC-149A-2224-FF7379ECDCEC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7E494-4B69-979C-F680-03580FE37A3D}"/>
              </a:ext>
            </a:extLst>
          </p:cNvPr>
          <p:cNvSpPr txBox="1"/>
          <p:nvPr/>
        </p:nvSpPr>
        <p:spPr>
          <a:xfrm flipH="1">
            <a:off x="60069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YOLO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EB187-C66E-53C7-7FB0-2E8002DA5201}"/>
              </a:ext>
            </a:extLst>
          </p:cNvPr>
          <p:cNvSpPr txBox="1"/>
          <p:nvPr/>
        </p:nvSpPr>
        <p:spPr>
          <a:xfrm>
            <a:off x="587375" y="1918174"/>
            <a:ext cx="1031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 Only Look Once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줄임말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 Detection(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검출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입력된 이미지를 일정 분할로 그리드한 다음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신경망을 통과하여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박스와 클래스 예측을 생성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감지 출력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A8C3E3A-FB48-B995-8416-E66A59C42A22}"/>
              </a:ext>
            </a:extLst>
          </p:cNvPr>
          <p:cNvGrpSpPr/>
          <p:nvPr/>
        </p:nvGrpSpPr>
        <p:grpSpPr>
          <a:xfrm>
            <a:off x="532476" y="3040637"/>
            <a:ext cx="2523833" cy="2340133"/>
            <a:chOff x="532476" y="2996187"/>
            <a:chExt cx="2523833" cy="23401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61D787-5357-1A75-F2DF-991E1916B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5" t="27308" r="70370" b="25507"/>
            <a:stretch/>
          </p:blipFill>
          <p:spPr>
            <a:xfrm>
              <a:off x="1040506" y="2996187"/>
              <a:ext cx="1507773" cy="1668287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180CB0F-02F3-154F-C428-5ACD27502766}"/>
                </a:ext>
              </a:extLst>
            </p:cNvPr>
            <p:cNvGrpSpPr/>
            <p:nvPr/>
          </p:nvGrpSpPr>
          <p:grpSpPr>
            <a:xfrm>
              <a:off x="532476" y="4813100"/>
              <a:ext cx="2523833" cy="523220"/>
              <a:chOff x="1608983" y="4508300"/>
              <a:chExt cx="2523833" cy="52322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2BE727-7B0A-5125-1B9F-2A7897A1E960}"/>
                  </a:ext>
                </a:extLst>
              </p:cNvPr>
              <p:cNvSpPr txBox="1"/>
              <p:nvPr/>
            </p:nvSpPr>
            <p:spPr>
              <a:xfrm>
                <a:off x="1966838" y="4508300"/>
                <a:ext cx="2165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입력된 이미지를 일정 분할로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그리드 영역으로 나눔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7120EB-5CED-5706-6533-4329BCB48E7C}"/>
                  </a:ext>
                </a:extLst>
              </p:cNvPr>
              <p:cNvSpPr txBox="1"/>
              <p:nvPr/>
            </p:nvSpPr>
            <p:spPr>
              <a:xfrm>
                <a:off x="1608983" y="4508300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01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A9016FB-7200-7CA7-6F7F-D3AE9AD0A15C}"/>
              </a:ext>
            </a:extLst>
          </p:cNvPr>
          <p:cNvGrpSpPr/>
          <p:nvPr/>
        </p:nvGrpSpPr>
        <p:grpSpPr>
          <a:xfrm>
            <a:off x="3826960" y="2941540"/>
            <a:ext cx="3393062" cy="2439230"/>
            <a:chOff x="3658932" y="2897090"/>
            <a:chExt cx="3393062" cy="243923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F6F018F-FEDB-A742-8E79-5E5B6DB3A94A}"/>
                </a:ext>
              </a:extLst>
            </p:cNvPr>
            <p:cNvGrpSpPr/>
            <p:nvPr/>
          </p:nvGrpSpPr>
          <p:grpSpPr>
            <a:xfrm>
              <a:off x="3658932" y="2897090"/>
              <a:ext cx="3393062" cy="1807445"/>
              <a:chOff x="3697390" y="2897090"/>
              <a:chExt cx="3393062" cy="180744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F714F19-5A18-7CE6-F9D5-E1DA8518B508}"/>
                  </a:ext>
                </a:extLst>
              </p:cNvPr>
              <p:cNvGrpSpPr/>
              <p:nvPr/>
            </p:nvGrpSpPr>
            <p:grpSpPr>
              <a:xfrm>
                <a:off x="5577312" y="2995601"/>
                <a:ext cx="1513140" cy="1708934"/>
                <a:chOff x="5984329" y="4202680"/>
                <a:chExt cx="1215322" cy="1372582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6181BEE9-1228-4C5B-4D61-DCD2E5415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5995" t="51367" r="37087"/>
                <a:stretch/>
              </p:blipFill>
              <p:spPr>
                <a:xfrm>
                  <a:off x="5989197" y="4202680"/>
                  <a:ext cx="1210454" cy="1372582"/>
                </a:xfrm>
                <a:prstGeom prst="rect">
                  <a:avLst/>
                </a:prstGeom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8EF33A3-6D3B-8955-CA81-BAF2B8E347BE}"/>
                    </a:ext>
                  </a:extLst>
                </p:cNvPr>
                <p:cNvSpPr/>
                <p:nvPr/>
              </p:nvSpPr>
              <p:spPr>
                <a:xfrm>
                  <a:off x="5984329" y="4249811"/>
                  <a:ext cx="45719" cy="400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C31033-17B0-94FC-6B03-A46B3EDBCD17}"/>
                  </a:ext>
                </a:extLst>
              </p:cNvPr>
              <p:cNvGrpSpPr/>
              <p:nvPr/>
            </p:nvGrpSpPr>
            <p:grpSpPr>
              <a:xfrm>
                <a:off x="3697390" y="2897090"/>
                <a:ext cx="1698876" cy="1745218"/>
                <a:chOff x="3790505" y="2752966"/>
                <a:chExt cx="1364502" cy="1401724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57117B60-FC90-2E85-EA58-681ACC3FE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4275" r="35381" b="50334"/>
                <a:stretch/>
              </p:blipFill>
              <p:spPr>
                <a:xfrm>
                  <a:off x="3790505" y="2752966"/>
                  <a:ext cx="1364502" cy="1401724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65F59971-54E2-0CBC-5644-92BB7FE2603D}"/>
                    </a:ext>
                  </a:extLst>
                </p:cNvPr>
                <p:cNvSpPr/>
                <p:nvPr/>
              </p:nvSpPr>
              <p:spPr>
                <a:xfrm>
                  <a:off x="3790505" y="3625686"/>
                  <a:ext cx="89548" cy="400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226AE1E-0387-DED5-E589-A943B562D969}"/>
                    </a:ext>
                  </a:extLst>
                </p:cNvPr>
                <p:cNvSpPr/>
                <p:nvPr/>
              </p:nvSpPr>
              <p:spPr>
                <a:xfrm>
                  <a:off x="5078294" y="3625686"/>
                  <a:ext cx="76713" cy="400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2556BAE-319F-9316-C47C-EE3697DCF52A}"/>
                </a:ext>
              </a:extLst>
            </p:cNvPr>
            <p:cNvGrpSpPr/>
            <p:nvPr/>
          </p:nvGrpSpPr>
          <p:grpSpPr>
            <a:xfrm>
              <a:off x="3772946" y="4813100"/>
              <a:ext cx="3165034" cy="523220"/>
              <a:chOff x="1608983" y="4508300"/>
              <a:chExt cx="3165034" cy="52322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EED2B1-96F4-C934-4BC7-355F962DB2E0}"/>
                  </a:ext>
                </a:extLst>
              </p:cNvPr>
              <p:cNvSpPr txBox="1"/>
              <p:nvPr/>
            </p:nvSpPr>
            <p:spPr>
              <a:xfrm>
                <a:off x="1966838" y="4508300"/>
                <a:ext cx="28071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각  그리드에  대해 그리드를 중심으로 </a:t>
                </a:r>
              </a:p>
              <a:p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Anchor Boxes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개수 예측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F6E5B7-213A-07E7-D783-FCE8E29E5543}"/>
                  </a:ext>
                </a:extLst>
              </p:cNvPr>
              <p:cNvSpPr txBox="1"/>
              <p:nvPr/>
            </p:nvSpPr>
            <p:spPr>
              <a:xfrm>
                <a:off x="1608983" y="4508300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02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1C6DFF4-B6E4-7FB4-09D1-DA893C08EEB4}"/>
              </a:ext>
            </a:extLst>
          </p:cNvPr>
          <p:cNvGrpSpPr/>
          <p:nvPr/>
        </p:nvGrpSpPr>
        <p:grpSpPr>
          <a:xfrm>
            <a:off x="7990672" y="3056438"/>
            <a:ext cx="3690819" cy="2324332"/>
            <a:chOff x="7990672" y="3011988"/>
            <a:chExt cx="3690819" cy="232433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CC6771F-1B02-084C-DDE8-E37A965BE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63" t="27830" r="1572" b="25583"/>
            <a:stretch/>
          </p:blipFill>
          <p:spPr>
            <a:xfrm>
              <a:off x="9088594" y="3011988"/>
              <a:ext cx="1494975" cy="1633162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8E8DCED-D806-40EF-3566-127DF785155C}"/>
                </a:ext>
              </a:extLst>
            </p:cNvPr>
            <p:cNvGrpSpPr/>
            <p:nvPr/>
          </p:nvGrpSpPr>
          <p:grpSpPr>
            <a:xfrm>
              <a:off x="7990672" y="4813100"/>
              <a:ext cx="3690819" cy="523220"/>
              <a:chOff x="1608983" y="4508300"/>
              <a:chExt cx="3690819" cy="52322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AF37AD-FE5F-0B96-F3EA-7549664EFD15}"/>
                  </a:ext>
                </a:extLst>
              </p:cNvPr>
              <p:cNvSpPr txBox="1"/>
              <p:nvPr/>
            </p:nvSpPr>
            <p:spPr>
              <a:xfrm>
                <a:off x="1966838" y="4508300"/>
                <a:ext cx="3332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신뢰점수를 계산하여 높은 객체 신뢰도를 가진</a:t>
                </a:r>
              </a:p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위치를 선택하여 파악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19D7F6-7F59-F78B-50DE-A8A8250B5FF6}"/>
                  </a:ext>
                </a:extLst>
              </p:cNvPr>
              <p:cNvSpPr txBox="1"/>
              <p:nvPr/>
            </p:nvSpPr>
            <p:spPr>
              <a:xfrm>
                <a:off x="1608983" y="4508300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03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2EFA8C6-34C8-350D-5BA5-522EEDAB19BC}"/>
              </a:ext>
            </a:extLst>
          </p:cNvPr>
          <p:cNvSpPr txBox="1"/>
          <p:nvPr/>
        </p:nvSpPr>
        <p:spPr>
          <a:xfrm>
            <a:off x="7904573" y="6370055"/>
            <a:ext cx="37000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Joseph Redmon, YOLO : Real-Time Object Detection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80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ADA767-1118-E021-9AC2-460030ACB317}"/>
              </a:ext>
            </a:extLst>
          </p:cNvPr>
          <p:cNvSpPr/>
          <p:nvPr/>
        </p:nvSpPr>
        <p:spPr>
          <a:xfrm>
            <a:off x="587375" y="2019300"/>
            <a:ext cx="5373299" cy="4070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C1708B-9BE4-0A25-CF6B-1E3E3AAB650D}"/>
              </a:ext>
            </a:extLst>
          </p:cNvPr>
          <p:cNvSpPr/>
          <p:nvPr/>
        </p:nvSpPr>
        <p:spPr>
          <a:xfrm>
            <a:off x="6231328" y="2019300"/>
            <a:ext cx="5374800" cy="40703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08000" tIns="108000" rIns="1296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808080"/>
              </a:buClr>
            </a:pPr>
            <a:endParaRPr lang="ko-KR" altLang="en-US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9" y="2330308"/>
            <a:ext cx="4490670" cy="2926509"/>
          </a:xfrm>
          <a:prstGeom prst="rect">
            <a:avLst/>
          </a:prstGeom>
          <a:ln w="38100"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10" y="2330308"/>
            <a:ext cx="4495237" cy="2926509"/>
          </a:xfrm>
          <a:prstGeom prst="rect">
            <a:avLst/>
          </a:prstGeom>
          <a:ln w="38100"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242955" y="5373870"/>
            <a:ext cx="4062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버전에 비해 더 빠르고 정확한 성능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33812" y="5373870"/>
            <a:ext cx="3369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버전인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v8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비해 더 많은 연구자료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763CA-B3BB-D932-92A7-227B196C506F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0EDFF-EADF-6E6B-6A81-28D17F47274B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YOLOv7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3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AB6C085-9EE4-B6EF-DBF5-DCDF9C1969F4}"/>
              </a:ext>
            </a:extLst>
          </p:cNvPr>
          <p:cNvGrpSpPr/>
          <p:nvPr/>
        </p:nvGrpSpPr>
        <p:grpSpPr>
          <a:xfrm>
            <a:off x="809883" y="1159933"/>
            <a:ext cx="10572234" cy="5080000"/>
            <a:chOff x="803275" y="1303704"/>
            <a:chExt cx="10585451" cy="508635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148E999-B6D9-C516-E825-6DAD85770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803275" y="1303704"/>
              <a:ext cx="5203508" cy="2463513"/>
            </a:xfrm>
            <a:custGeom>
              <a:avLst/>
              <a:gdLst/>
              <a:ahLst/>
              <a:cxnLst>
                <a:cxn ang="0">
                  <a:pos x="1753" y="411"/>
                </a:cxn>
                <a:cxn ang="0">
                  <a:pos x="1753" y="0"/>
                </a:cxn>
                <a:cxn ang="0">
                  <a:pos x="0" y="0"/>
                </a:cxn>
                <a:cxn ang="0">
                  <a:pos x="0" y="864"/>
                </a:cxn>
                <a:cxn ang="0">
                  <a:pos x="1300" y="864"/>
                </a:cxn>
                <a:cxn ang="0">
                  <a:pos x="1753" y="411"/>
                </a:cxn>
              </a:cxnLst>
              <a:rect l="0" t="0" r="r" b="b"/>
              <a:pathLst>
                <a:path w="1753" h="864">
                  <a:moveTo>
                    <a:pt x="1753" y="411"/>
                  </a:moveTo>
                  <a:cubicBezTo>
                    <a:pt x="1753" y="0"/>
                    <a:pt x="1753" y="0"/>
                    <a:pt x="17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300" y="864"/>
                    <a:pt x="1300" y="864"/>
                    <a:pt x="1300" y="864"/>
                  </a:cubicBezTo>
                  <a:cubicBezTo>
                    <a:pt x="1314" y="621"/>
                    <a:pt x="1509" y="426"/>
                    <a:pt x="1753" y="4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  <a:defRPr/>
              </a:pPr>
              <a:endParaRPr lang="en-GB" noProof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0B376FB-04F2-6446-65EA-A0EADE6F1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217" y="1303704"/>
              <a:ext cx="5203508" cy="2463513"/>
            </a:xfrm>
            <a:custGeom>
              <a:avLst/>
              <a:gdLst/>
              <a:ahLst/>
              <a:cxnLst>
                <a:cxn ang="0">
                  <a:pos x="1753" y="0"/>
                </a:cxn>
                <a:cxn ang="0">
                  <a:pos x="0" y="0"/>
                </a:cxn>
                <a:cxn ang="0">
                  <a:pos x="0" y="411"/>
                </a:cxn>
                <a:cxn ang="0">
                  <a:pos x="453" y="864"/>
                </a:cxn>
                <a:cxn ang="0">
                  <a:pos x="1753" y="864"/>
                </a:cxn>
                <a:cxn ang="0">
                  <a:pos x="1753" y="0"/>
                </a:cxn>
              </a:cxnLst>
              <a:rect l="0" t="0" r="r" b="b"/>
              <a:pathLst>
                <a:path w="1753" h="864">
                  <a:moveTo>
                    <a:pt x="17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244" y="426"/>
                    <a:pt x="439" y="621"/>
                    <a:pt x="453" y="864"/>
                  </a:cubicBezTo>
                  <a:cubicBezTo>
                    <a:pt x="1753" y="864"/>
                    <a:pt x="1753" y="864"/>
                    <a:pt x="1753" y="864"/>
                  </a:cubicBezTo>
                  <a:lnTo>
                    <a:pt x="175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296000" tIns="108000" rIns="144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  <a:buFont typeface="Wingdings" pitchFamily="2" charset="2"/>
                <a:buChar char="§"/>
                <a:defRPr/>
              </a:pPr>
              <a:endParaRPr lang="en-US" noProof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97EAC4E-B9B6-8D0D-E363-87E5BE283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3275" y="3926542"/>
              <a:ext cx="5203508" cy="2463513"/>
            </a:xfrm>
            <a:custGeom>
              <a:avLst/>
              <a:gdLst/>
              <a:ahLst/>
              <a:cxnLst>
                <a:cxn ang="0">
                  <a:pos x="1300" y="0"/>
                </a:cxn>
                <a:cxn ang="0">
                  <a:pos x="0" y="0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453"/>
                </a:cxn>
                <a:cxn ang="0">
                  <a:pos x="1300" y="0"/>
                </a:cxn>
              </a:cxnLst>
              <a:rect l="0" t="0" r="r" b="b"/>
              <a:pathLst>
                <a:path w="1753" h="864">
                  <a:moveTo>
                    <a:pt x="13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453"/>
                    <a:pt x="1753" y="453"/>
                    <a:pt x="1753" y="453"/>
                  </a:cubicBezTo>
                  <a:cubicBezTo>
                    <a:pt x="1509" y="438"/>
                    <a:pt x="1314" y="243"/>
                    <a:pt x="13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296000" bIns="72000" anchor="t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  <a:defRPr/>
              </a:pPr>
              <a:endParaRPr lang="en-US" noProof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E8409F88-F5AF-8A97-3D7F-A694B37C783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217" y="3926542"/>
              <a:ext cx="5203509" cy="2463513"/>
            </a:xfrm>
            <a:custGeom>
              <a:avLst/>
              <a:gdLst/>
              <a:ahLst/>
              <a:cxnLst>
                <a:cxn ang="0">
                  <a:pos x="0" y="453"/>
                </a:cxn>
                <a:cxn ang="0">
                  <a:pos x="0" y="864"/>
                </a:cxn>
                <a:cxn ang="0">
                  <a:pos x="1753" y="864"/>
                </a:cxn>
                <a:cxn ang="0">
                  <a:pos x="1753" y="0"/>
                </a:cxn>
                <a:cxn ang="0">
                  <a:pos x="453" y="0"/>
                </a:cxn>
                <a:cxn ang="0">
                  <a:pos x="0" y="453"/>
                </a:cxn>
              </a:cxnLst>
              <a:rect l="0" t="0" r="r" b="b"/>
              <a:pathLst>
                <a:path w="1753" h="864">
                  <a:moveTo>
                    <a:pt x="0" y="453"/>
                  </a:moveTo>
                  <a:cubicBezTo>
                    <a:pt x="0" y="864"/>
                    <a:pt x="0" y="864"/>
                    <a:pt x="0" y="864"/>
                  </a:cubicBezTo>
                  <a:cubicBezTo>
                    <a:pt x="1753" y="864"/>
                    <a:pt x="1753" y="864"/>
                    <a:pt x="1753" y="864"/>
                  </a:cubicBezTo>
                  <a:cubicBezTo>
                    <a:pt x="1753" y="0"/>
                    <a:pt x="1753" y="0"/>
                    <a:pt x="1753" y="0"/>
                  </a:cubicBezTo>
                  <a:cubicBezTo>
                    <a:pt x="453" y="0"/>
                    <a:pt x="453" y="0"/>
                    <a:pt x="453" y="0"/>
                  </a:cubicBezTo>
                  <a:cubicBezTo>
                    <a:pt x="439" y="243"/>
                    <a:pt x="244" y="438"/>
                    <a:pt x="0" y="4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296000" tIns="108000" rIns="144000" bIns="72000" anchor="t" anchorCtr="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  <a:defRPr/>
              </a:pPr>
              <a:endParaRPr lang="en-GB" noProof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_color1">
              <a:extLst>
                <a:ext uri="{FF2B5EF4-FFF2-40B4-BE49-F238E27FC236}">
                  <a16:creationId xmlns:a16="http://schemas.microsoft.com/office/drawing/2014/main" id="{FD951D82-6071-97C4-F9E6-FC6656EDF2AF}"/>
                </a:ext>
              </a:extLst>
            </p:cNvPr>
            <p:cNvSpPr/>
            <p:nvPr/>
          </p:nvSpPr>
          <p:spPr bwMode="gray">
            <a:xfrm>
              <a:off x="4825920" y="2626901"/>
              <a:ext cx="2540162" cy="2439958"/>
            </a:xfrm>
            <a:prstGeom prst="ellipse">
              <a:avLst/>
            </a:prstGeom>
            <a:solidFill>
              <a:srgbClr val="7EAA9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indent="-190500" algn="ctr" defTabSz="801688" eaLnBrk="0" hangingPunct="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  <a:defRPr/>
              </a:pPr>
              <a:r>
                <a:rPr lang="de-DE" sz="2400" noProof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charset="0"/>
                </a:rPr>
                <a:t>mAP</a:t>
              </a:r>
              <a:r>
                <a:rPr lang="ko-KR" altLang="en-US" sz="2400" noProof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charset="0"/>
                </a:rPr>
                <a:t>그래프</a:t>
              </a:r>
              <a:endParaRPr lang="de-DE" sz="2400" noProof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72A5266-5542-041E-54A1-FFD24BCF2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134" t="49730"/>
            <a:stretch/>
          </p:blipFill>
          <p:spPr>
            <a:xfrm>
              <a:off x="7544516" y="1818805"/>
              <a:ext cx="3464957" cy="169567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81B6C9-2D75-E444-AE91-2A4FAE9D8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942" t="49859"/>
            <a:stretch/>
          </p:blipFill>
          <p:spPr>
            <a:xfrm>
              <a:off x="7532297" y="4439567"/>
              <a:ext cx="3464957" cy="160310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1E4905F-2A2F-1CE2-0C1B-1BC3F615A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530" t="49647"/>
            <a:stretch/>
          </p:blipFill>
          <p:spPr>
            <a:xfrm>
              <a:off x="1384427" y="1848851"/>
              <a:ext cx="3263059" cy="16633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B0ACB5-CE2D-A406-C039-B7A7C56E4D9B}"/>
                </a:ext>
              </a:extLst>
            </p:cNvPr>
            <p:cNvSpPr txBox="1"/>
            <p:nvPr/>
          </p:nvSpPr>
          <p:spPr>
            <a:xfrm flipH="1">
              <a:off x="1296579" y="1329104"/>
              <a:ext cx="1109502" cy="46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토마토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92DA1F4-C230-6976-D283-249E305DF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313" t="49483"/>
            <a:stretch/>
          </p:blipFill>
          <p:spPr>
            <a:xfrm>
              <a:off x="1392443" y="4490249"/>
              <a:ext cx="3263059" cy="160310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1E43C0-39CA-E1A9-4E0F-9E1827656BEC}"/>
                </a:ext>
              </a:extLst>
            </p:cNvPr>
            <p:cNvSpPr txBox="1"/>
            <p:nvPr/>
          </p:nvSpPr>
          <p:spPr>
            <a:xfrm flipH="1">
              <a:off x="7544516" y="1329683"/>
              <a:ext cx="1109502" cy="46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고추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754DD2-CB07-42DF-0ABF-3FDFAB928F81}"/>
                </a:ext>
              </a:extLst>
            </p:cNvPr>
            <p:cNvSpPr txBox="1"/>
            <p:nvPr/>
          </p:nvSpPr>
          <p:spPr>
            <a:xfrm flipH="1">
              <a:off x="7601985" y="3967690"/>
              <a:ext cx="1109502" cy="46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CDB199-1CE4-C757-109D-50F9829BF049}"/>
                </a:ext>
              </a:extLst>
            </p:cNvPr>
            <p:cNvSpPr txBox="1"/>
            <p:nvPr/>
          </p:nvSpPr>
          <p:spPr>
            <a:xfrm flipH="1">
              <a:off x="1392443" y="4008529"/>
              <a:ext cx="1109502" cy="46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CCA77A-B721-0EDF-A31C-8492DC0BE424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07555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0A6EF7-5670-0762-0619-11143A4C52E2}"/>
              </a:ext>
            </a:extLst>
          </p:cNvPr>
          <p:cNvGrpSpPr/>
          <p:nvPr/>
        </p:nvGrpSpPr>
        <p:grpSpPr>
          <a:xfrm>
            <a:off x="6145036" y="1898650"/>
            <a:ext cx="2680758" cy="3718379"/>
            <a:chOff x="6180050" y="1898650"/>
            <a:chExt cx="2680758" cy="371837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6291080-82FE-94D6-42A9-5231B7FF7742}"/>
                </a:ext>
              </a:extLst>
            </p:cNvPr>
            <p:cNvSpPr/>
            <p:nvPr/>
          </p:nvSpPr>
          <p:spPr>
            <a:xfrm>
              <a:off x="6180050" y="1898650"/>
              <a:ext cx="2680758" cy="3718379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922359B-427E-D0EC-78D2-D702100E4C8A}"/>
                </a:ext>
              </a:extLst>
            </p:cNvPr>
            <p:cNvGrpSpPr/>
            <p:nvPr/>
          </p:nvGrpSpPr>
          <p:grpSpPr>
            <a:xfrm>
              <a:off x="6301229" y="2144450"/>
              <a:ext cx="2438400" cy="3226779"/>
              <a:chOff x="596182" y="2259926"/>
              <a:chExt cx="2438400" cy="3226779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DB0139BD-7BCF-CA01-8F26-AF3C93B8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182" y="2259926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693D886-5658-2327-13DD-E1911CD054EA}"/>
                  </a:ext>
                </a:extLst>
              </p:cNvPr>
              <p:cNvSpPr/>
              <p:nvPr/>
            </p:nvSpPr>
            <p:spPr>
              <a:xfrm>
                <a:off x="1213294" y="4840374"/>
                <a:ext cx="120417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대파</a:t>
                </a:r>
                <a:endPara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검은무늬병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3A047D-4709-9DB8-3943-FFECC5ED3092}"/>
              </a:ext>
            </a:extLst>
          </p:cNvPr>
          <p:cNvGrpSpPr/>
          <p:nvPr/>
        </p:nvGrpSpPr>
        <p:grpSpPr>
          <a:xfrm>
            <a:off x="3366206" y="1898650"/>
            <a:ext cx="2680758" cy="3718379"/>
            <a:chOff x="3383713" y="1898650"/>
            <a:chExt cx="2680758" cy="371837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571C037-DDFE-718C-8E3A-A2C52EB13494}"/>
                </a:ext>
              </a:extLst>
            </p:cNvPr>
            <p:cNvSpPr/>
            <p:nvPr/>
          </p:nvSpPr>
          <p:spPr>
            <a:xfrm>
              <a:off x="3383713" y="1898650"/>
              <a:ext cx="2680758" cy="3718379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584BBC3-0EEE-CCD6-36FD-34F21F8ACBE8}"/>
                </a:ext>
              </a:extLst>
            </p:cNvPr>
            <p:cNvGrpSpPr/>
            <p:nvPr/>
          </p:nvGrpSpPr>
          <p:grpSpPr>
            <a:xfrm>
              <a:off x="3504892" y="2144450"/>
              <a:ext cx="2438400" cy="3226778"/>
              <a:chOff x="3404965" y="2259926"/>
              <a:chExt cx="2438400" cy="3226778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0EF035D-FB10-8287-703C-C74A20CC0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965" y="2259926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839BF78-DA84-25F9-D551-2A81F85E6A0D}"/>
                  </a:ext>
                </a:extLst>
              </p:cNvPr>
              <p:cNvSpPr/>
              <p:nvPr/>
            </p:nvSpPr>
            <p:spPr>
              <a:xfrm>
                <a:off x="4110243" y="4840373"/>
                <a:ext cx="10278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고추</a:t>
                </a:r>
                <a:endPara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흰가루병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4D3D3A-381F-1BCE-CD2E-9672733170A5}"/>
              </a:ext>
            </a:extLst>
          </p:cNvPr>
          <p:cNvGrpSpPr/>
          <p:nvPr/>
        </p:nvGrpSpPr>
        <p:grpSpPr>
          <a:xfrm>
            <a:off x="8923867" y="1898650"/>
            <a:ext cx="2680758" cy="3718379"/>
            <a:chOff x="8923867" y="1898650"/>
            <a:chExt cx="2680758" cy="371837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AE3801E-BDCB-8F24-DEEF-2A6D5E4C928C}"/>
                </a:ext>
              </a:extLst>
            </p:cNvPr>
            <p:cNvSpPr/>
            <p:nvPr/>
          </p:nvSpPr>
          <p:spPr>
            <a:xfrm>
              <a:off x="8923867" y="1898650"/>
              <a:ext cx="2680758" cy="3718379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0093C7A-96DE-4D3B-4A1D-305DF9D58FAD}"/>
                </a:ext>
              </a:extLst>
            </p:cNvPr>
            <p:cNvGrpSpPr/>
            <p:nvPr/>
          </p:nvGrpSpPr>
          <p:grpSpPr>
            <a:xfrm>
              <a:off x="9045046" y="2144450"/>
              <a:ext cx="2438400" cy="3226779"/>
              <a:chOff x="6587310" y="2259926"/>
              <a:chExt cx="2438400" cy="3226779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8F707D0D-EF59-1678-15F5-58A94B82B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7310" y="2259926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EB31228-91D6-21CC-FB62-6E4C382917FD}"/>
                  </a:ext>
                </a:extLst>
              </p:cNvPr>
              <p:cNvSpPr/>
              <p:nvPr/>
            </p:nvSpPr>
            <p:spPr>
              <a:xfrm>
                <a:off x="7468918" y="4840374"/>
                <a:ext cx="675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오이</a:t>
                </a:r>
                <a:endPara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정상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7C02EA-5913-C977-30D0-6AD2C1B810D1}"/>
              </a:ext>
            </a:extLst>
          </p:cNvPr>
          <p:cNvGrpSpPr/>
          <p:nvPr/>
        </p:nvGrpSpPr>
        <p:grpSpPr>
          <a:xfrm>
            <a:off x="587376" y="1898650"/>
            <a:ext cx="2680758" cy="3718379"/>
            <a:chOff x="587376" y="1898650"/>
            <a:chExt cx="2680758" cy="371837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D90DD51-EB5F-3B57-829A-CF33E18224D8}"/>
                </a:ext>
              </a:extLst>
            </p:cNvPr>
            <p:cNvSpPr/>
            <p:nvPr/>
          </p:nvSpPr>
          <p:spPr>
            <a:xfrm>
              <a:off x="587376" y="1898650"/>
              <a:ext cx="2680758" cy="3718379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A316723-7EEE-D802-5AA9-91F31357E819}"/>
                </a:ext>
              </a:extLst>
            </p:cNvPr>
            <p:cNvGrpSpPr/>
            <p:nvPr/>
          </p:nvGrpSpPr>
          <p:grpSpPr>
            <a:xfrm>
              <a:off x="708555" y="2144451"/>
              <a:ext cx="2438400" cy="3226777"/>
              <a:chOff x="692086" y="2259926"/>
              <a:chExt cx="2438400" cy="3226777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A4C9962-7C9C-3BCC-1AA4-A68101E4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6" y="2259926"/>
                <a:ext cx="2438400" cy="2438400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5B4B5F6-2C9E-483A-B8F9-7A236CB28F12}"/>
                  </a:ext>
                </a:extLst>
              </p:cNvPr>
              <p:cNvSpPr/>
              <p:nvPr/>
            </p:nvSpPr>
            <p:spPr>
              <a:xfrm>
                <a:off x="1334846" y="4840372"/>
                <a:ext cx="115288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토마토</a:t>
                </a:r>
                <a:endPara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점무늬병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BCCB0-F561-DD5D-6045-6A3E63FDE288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5806B-F473-1DBA-9F3E-5E4F5B681EF4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23655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FAFB9-2E5F-EA82-20FB-49E47B580FE9}"/>
              </a:ext>
            </a:extLst>
          </p:cNvPr>
          <p:cNvSpPr/>
          <p:nvPr/>
        </p:nvSpPr>
        <p:spPr>
          <a:xfrm>
            <a:off x="5666621" y="2248926"/>
            <a:ext cx="3862391" cy="19283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1C794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8866FE-1508-6840-9D2D-B0DE1D41CB80}"/>
              </a:ext>
            </a:extLst>
          </p:cNvPr>
          <p:cNvSpPr/>
          <p:nvPr/>
        </p:nvSpPr>
        <p:spPr>
          <a:xfrm>
            <a:off x="9229896" y="2688194"/>
            <a:ext cx="2767869" cy="14329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구조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BDF841-AE2A-F7BD-A0DE-E5E9F662FF5D}"/>
              </a:ext>
            </a:extLst>
          </p:cNvPr>
          <p:cNvCxnSpPr>
            <a:cxnSpLocks/>
          </p:cNvCxnSpPr>
          <p:nvPr/>
        </p:nvCxnSpPr>
        <p:spPr>
          <a:xfrm flipV="1">
            <a:off x="8920318" y="2838907"/>
            <a:ext cx="0" cy="130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3599C30-D520-112C-2611-1A240D536098}"/>
              </a:ext>
            </a:extLst>
          </p:cNvPr>
          <p:cNvSpPr/>
          <p:nvPr/>
        </p:nvSpPr>
        <p:spPr>
          <a:xfrm>
            <a:off x="810941" y="1813165"/>
            <a:ext cx="3231670" cy="32316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D6593B7-B053-7534-1DFD-9168BE8F4BD5}"/>
              </a:ext>
            </a:extLst>
          </p:cNvPr>
          <p:cNvSpPr/>
          <p:nvPr/>
        </p:nvSpPr>
        <p:spPr>
          <a:xfrm>
            <a:off x="810941" y="1"/>
            <a:ext cx="3231670" cy="1615835"/>
          </a:xfrm>
          <a:custGeom>
            <a:avLst/>
            <a:gdLst>
              <a:gd name="connsiteX0" fmla="*/ 0 w 3231670"/>
              <a:gd name="connsiteY0" fmla="*/ 0 h 1615835"/>
              <a:gd name="connsiteX1" fmla="*/ 807918 w 3231670"/>
              <a:gd name="connsiteY1" fmla="*/ 0 h 1615835"/>
              <a:gd name="connsiteX2" fmla="*/ 1615836 w 3231670"/>
              <a:gd name="connsiteY2" fmla="*/ 807918 h 1615835"/>
              <a:gd name="connsiteX3" fmla="*/ 2423754 w 3231670"/>
              <a:gd name="connsiteY3" fmla="*/ 0 h 1615835"/>
              <a:gd name="connsiteX4" fmla="*/ 3231670 w 3231670"/>
              <a:gd name="connsiteY4" fmla="*/ 0 h 1615835"/>
              <a:gd name="connsiteX5" fmla="*/ 1615835 w 3231670"/>
              <a:gd name="connsiteY5" fmla="*/ 1615835 h 1615835"/>
              <a:gd name="connsiteX6" fmla="*/ 0 w 3231670"/>
              <a:gd name="connsiteY6" fmla="*/ 0 h 161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670" h="1615835">
                <a:moveTo>
                  <a:pt x="0" y="0"/>
                </a:moveTo>
                <a:lnTo>
                  <a:pt x="807918" y="0"/>
                </a:lnTo>
                <a:cubicBezTo>
                  <a:pt x="807918" y="446201"/>
                  <a:pt x="1169635" y="807918"/>
                  <a:pt x="1615836" y="807918"/>
                </a:cubicBezTo>
                <a:cubicBezTo>
                  <a:pt x="2062037" y="807918"/>
                  <a:pt x="2423754" y="446201"/>
                  <a:pt x="2423754" y="0"/>
                </a:cubicBezTo>
                <a:lnTo>
                  <a:pt x="3231670" y="0"/>
                </a:lnTo>
                <a:cubicBezTo>
                  <a:pt x="3231670" y="892401"/>
                  <a:pt x="2508236" y="1615835"/>
                  <a:pt x="1615835" y="1615835"/>
                </a:cubicBezTo>
                <a:cubicBezTo>
                  <a:pt x="723434" y="1615835"/>
                  <a:pt x="0" y="89240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778F2E3-D046-2FDF-F0FE-7AC67B29BE43}"/>
              </a:ext>
            </a:extLst>
          </p:cNvPr>
          <p:cNvSpPr/>
          <p:nvPr/>
        </p:nvSpPr>
        <p:spPr>
          <a:xfrm>
            <a:off x="810941" y="5242166"/>
            <a:ext cx="3231670" cy="1619451"/>
          </a:xfrm>
          <a:custGeom>
            <a:avLst/>
            <a:gdLst>
              <a:gd name="connsiteX0" fmla="*/ 1615835 w 3231670"/>
              <a:gd name="connsiteY0" fmla="*/ 0 h 1619451"/>
              <a:gd name="connsiteX1" fmla="*/ 3231670 w 3231670"/>
              <a:gd name="connsiteY1" fmla="*/ 1615835 h 1619451"/>
              <a:gd name="connsiteX2" fmla="*/ 3231488 w 3231670"/>
              <a:gd name="connsiteY2" fmla="*/ 1619451 h 1619451"/>
              <a:gd name="connsiteX3" fmla="*/ 2423390 w 3231670"/>
              <a:gd name="connsiteY3" fmla="*/ 1619451 h 1619451"/>
              <a:gd name="connsiteX4" fmla="*/ 2423754 w 3231670"/>
              <a:gd name="connsiteY4" fmla="*/ 1615835 h 1619451"/>
              <a:gd name="connsiteX5" fmla="*/ 1615836 w 3231670"/>
              <a:gd name="connsiteY5" fmla="*/ 807917 h 1619451"/>
              <a:gd name="connsiteX6" fmla="*/ 807918 w 3231670"/>
              <a:gd name="connsiteY6" fmla="*/ 1615835 h 1619451"/>
              <a:gd name="connsiteX7" fmla="*/ 808283 w 3231670"/>
              <a:gd name="connsiteY7" fmla="*/ 1619451 h 1619451"/>
              <a:gd name="connsiteX8" fmla="*/ 183 w 3231670"/>
              <a:gd name="connsiteY8" fmla="*/ 1619451 h 1619451"/>
              <a:gd name="connsiteX9" fmla="*/ 0 w 3231670"/>
              <a:gd name="connsiteY9" fmla="*/ 1615835 h 1619451"/>
              <a:gd name="connsiteX10" fmla="*/ 1615835 w 3231670"/>
              <a:gd name="connsiteY10" fmla="*/ 0 h 16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1670" h="1619451">
                <a:moveTo>
                  <a:pt x="1615835" y="0"/>
                </a:moveTo>
                <a:cubicBezTo>
                  <a:pt x="2508236" y="0"/>
                  <a:pt x="3231670" y="723434"/>
                  <a:pt x="3231670" y="1615835"/>
                </a:cubicBezTo>
                <a:lnTo>
                  <a:pt x="3231488" y="1619451"/>
                </a:lnTo>
                <a:lnTo>
                  <a:pt x="2423390" y="1619451"/>
                </a:lnTo>
                <a:lnTo>
                  <a:pt x="2423754" y="1615835"/>
                </a:lnTo>
                <a:cubicBezTo>
                  <a:pt x="2423754" y="1169634"/>
                  <a:pt x="2062037" y="807917"/>
                  <a:pt x="1615836" y="807917"/>
                </a:cubicBezTo>
                <a:cubicBezTo>
                  <a:pt x="1169635" y="807917"/>
                  <a:pt x="807918" y="1169634"/>
                  <a:pt x="807918" y="1615835"/>
                </a:cubicBezTo>
                <a:lnTo>
                  <a:pt x="808283" y="1619451"/>
                </a:lnTo>
                <a:lnTo>
                  <a:pt x="183" y="1619451"/>
                </a:lnTo>
                <a:lnTo>
                  <a:pt x="0" y="1615835"/>
                </a:lnTo>
                <a:cubicBezTo>
                  <a:pt x="0" y="723434"/>
                  <a:pt x="723434" y="0"/>
                  <a:pt x="1615835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01E43C-7720-FDE2-E56F-49D25593C665}"/>
              </a:ext>
            </a:extLst>
          </p:cNvPr>
          <p:cNvSpPr/>
          <p:nvPr/>
        </p:nvSpPr>
        <p:spPr>
          <a:xfrm>
            <a:off x="1165230" y="2167454"/>
            <a:ext cx="2523092" cy="2523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865B4BC-14D1-911A-35CA-D1818A94A06B}"/>
              </a:ext>
            </a:extLst>
          </p:cNvPr>
          <p:cNvSpPr/>
          <p:nvPr/>
        </p:nvSpPr>
        <p:spPr>
          <a:xfrm>
            <a:off x="1454134" y="2456358"/>
            <a:ext cx="1945284" cy="19452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식물을 든 펼친 손 단색으로 채워진">
            <a:extLst>
              <a:ext uri="{FF2B5EF4-FFF2-40B4-BE49-F238E27FC236}">
                <a16:creationId xmlns:a16="http://schemas.microsoft.com/office/drawing/2014/main" id="{4C5D6E24-29B2-52AF-0C1B-89B57AFA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5763" y="2697987"/>
            <a:ext cx="1462026" cy="14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1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FEC91-7079-B90D-A1EF-776FF30C3886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81CBA9-34D0-ECA4-32E1-2C1B2F51F213}"/>
              </a:ext>
            </a:extLst>
          </p:cNvPr>
          <p:cNvGrpSpPr/>
          <p:nvPr/>
        </p:nvGrpSpPr>
        <p:grpSpPr>
          <a:xfrm>
            <a:off x="7596912" y="3859425"/>
            <a:ext cx="1983676" cy="1983676"/>
            <a:chOff x="9451636" y="2169000"/>
            <a:chExt cx="2520000" cy="25200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0B3D318-05D4-1E31-2851-03848BE0F684}"/>
                </a:ext>
              </a:extLst>
            </p:cNvPr>
            <p:cNvSpPr/>
            <p:nvPr/>
          </p:nvSpPr>
          <p:spPr>
            <a:xfrm>
              <a:off x="9451636" y="2169000"/>
              <a:ext cx="2520000" cy="2520000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12" name="그림 11" descr="그래픽, 텍스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D83CD3B2-9FEA-155F-F044-22DAD3B05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824" y="2517188"/>
              <a:ext cx="1823624" cy="1823624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D7EF06-89B0-F79B-19B0-3C3ABDC22F59}"/>
              </a:ext>
            </a:extLst>
          </p:cNvPr>
          <p:cNvGrpSpPr/>
          <p:nvPr/>
        </p:nvGrpSpPr>
        <p:grpSpPr>
          <a:xfrm>
            <a:off x="620404" y="2157963"/>
            <a:ext cx="2856110" cy="2856110"/>
            <a:chOff x="364304" y="2277829"/>
            <a:chExt cx="2520000" cy="252000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66EEDBC-D65A-FB4B-D2B0-8506FD21525C}"/>
                </a:ext>
              </a:extLst>
            </p:cNvPr>
            <p:cNvSpPr/>
            <p:nvPr/>
          </p:nvSpPr>
          <p:spPr>
            <a:xfrm>
              <a:off x="364304" y="2277829"/>
              <a:ext cx="2520000" cy="2520000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16" name="그림 15" descr="그래픽, 원, 상징, 로고이(가) 표시된 사진&#10;&#10;자동 생성된 설명">
              <a:extLst>
                <a:ext uri="{FF2B5EF4-FFF2-40B4-BE49-F238E27FC236}">
                  <a16:creationId xmlns:a16="http://schemas.microsoft.com/office/drawing/2014/main" id="{1260F2DC-725B-67EB-9A91-755439F06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68" y="3047893"/>
              <a:ext cx="979872" cy="979872"/>
            </a:xfrm>
            <a:prstGeom prst="rect">
              <a:avLst/>
            </a:prstGeom>
          </p:spPr>
        </p:pic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654A0B4-FA9C-BC11-077F-3BBB55FD5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3" r="20490"/>
            <a:stretch/>
          </p:blipFill>
          <p:spPr>
            <a:xfrm>
              <a:off x="1007224" y="2498391"/>
              <a:ext cx="1234160" cy="2078876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24C9AF-CCDB-FAFE-6FC8-F11226851125}"/>
              </a:ext>
            </a:extLst>
          </p:cNvPr>
          <p:cNvGrpSpPr/>
          <p:nvPr/>
        </p:nvGrpSpPr>
        <p:grpSpPr>
          <a:xfrm>
            <a:off x="7549010" y="1490084"/>
            <a:ext cx="1983676" cy="1983676"/>
            <a:chOff x="5809560" y="2169000"/>
            <a:chExt cx="2520000" cy="25200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184D9BD-16E2-1FEF-41CD-57504D7B9786}"/>
                </a:ext>
              </a:extLst>
            </p:cNvPr>
            <p:cNvSpPr/>
            <p:nvPr/>
          </p:nvSpPr>
          <p:spPr>
            <a:xfrm>
              <a:off x="5809560" y="2169000"/>
              <a:ext cx="2520000" cy="2520000"/>
            </a:xfrm>
            <a:prstGeom prst="roundRect">
              <a:avLst>
                <a:gd name="adj" fmla="val 8771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miter lim="800000"/>
              <a:headEnd/>
              <a:tailEnd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296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808080"/>
                </a:buClr>
              </a:pPr>
              <a:endParaRPr lang="ko-KR" altLang="en-US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92C1C34-245C-09BC-99CD-0E008A52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71" y="2517188"/>
              <a:ext cx="1418778" cy="182362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CE76626-58EB-F02C-1037-50C0846AA988}"/>
              </a:ext>
            </a:extLst>
          </p:cNvPr>
          <p:cNvSpPr txBox="1"/>
          <p:nvPr/>
        </p:nvSpPr>
        <p:spPr>
          <a:xfrm>
            <a:off x="9532686" y="3129429"/>
            <a:ext cx="1387131" cy="3874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YOLOv7.pt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2D843D-AEBF-A65B-713F-AF15A0733403}"/>
              </a:ext>
            </a:extLst>
          </p:cNvPr>
          <p:cNvSpPr txBox="1"/>
          <p:nvPr/>
        </p:nvSpPr>
        <p:spPr>
          <a:xfrm flipH="1">
            <a:off x="9532686" y="2739691"/>
            <a:ext cx="107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FE1F46-B1C4-C118-8A16-4D6013185272}"/>
              </a:ext>
            </a:extLst>
          </p:cNvPr>
          <p:cNvSpPr txBox="1"/>
          <p:nvPr/>
        </p:nvSpPr>
        <p:spPr>
          <a:xfrm flipH="1">
            <a:off x="9580588" y="5441056"/>
            <a:ext cx="92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C2928F-1010-E2F3-EDC3-BC9535A494D6}"/>
              </a:ext>
            </a:extLst>
          </p:cNvPr>
          <p:cNvSpPr txBox="1"/>
          <p:nvPr/>
        </p:nvSpPr>
        <p:spPr>
          <a:xfrm flipH="1">
            <a:off x="9580588" y="5051318"/>
            <a:ext cx="83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CDE3BA-EE74-C98E-BCE9-EEEA61F2972E}"/>
              </a:ext>
            </a:extLst>
          </p:cNvPr>
          <p:cNvSpPr txBox="1"/>
          <p:nvPr/>
        </p:nvSpPr>
        <p:spPr>
          <a:xfrm flipH="1">
            <a:off x="695157" y="5138130"/>
            <a:ext cx="929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accent4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endParaRPr lang="ko-KR" altLang="en-US" sz="2200" dirty="0">
              <a:solidFill>
                <a:schemeClr val="accent4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EF31016-D577-6787-25DB-6F099B7AEB21}"/>
              </a:ext>
            </a:extLst>
          </p:cNvPr>
          <p:cNvCxnSpPr>
            <a:cxnSpLocks/>
          </p:cNvCxnSpPr>
          <p:nvPr/>
        </p:nvCxnSpPr>
        <p:spPr>
          <a:xfrm>
            <a:off x="4896764" y="2481922"/>
            <a:ext cx="2334185" cy="1951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36F4215-B385-FA7C-6A55-AC29C3690FED}"/>
              </a:ext>
            </a:extLst>
          </p:cNvPr>
          <p:cNvCxnSpPr>
            <a:cxnSpLocks/>
          </p:cNvCxnSpPr>
          <p:nvPr/>
        </p:nvCxnSpPr>
        <p:spPr>
          <a:xfrm>
            <a:off x="8540848" y="3473760"/>
            <a:ext cx="0" cy="3856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C04D2E9-D8CF-3A17-A556-D61840721ED2}"/>
              </a:ext>
            </a:extLst>
          </p:cNvPr>
          <p:cNvSpPr txBox="1"/>
          <p:nvPr/>
        </p:nvSpPr>
        <p:spPr>
          <a:xfrm flipH="1">
            <a:off x="3573923" y="2324192"/>
            <a:ext cx="138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4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</a:t>
            </a:r>
            <a:endParaRPr lang="ko-KR" altLang="en-US" dirty="0">
              <a:solidFill>
                <a:schemeClr val="accent4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221DB-CBDE-EADB-FC1A-FA1500A3A350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서비스 구조</a:t>
            </a:r>
          </a:p>
        </p:txBody>
      </p:sp>
    </p:spTree>
    <p:extLst>
      <p:ext uri="{BB962C8B-B14F-4D97-AF65-F5344CB8AC3E}">
        <p14:creationId xmlns:p14="http://schemas.microsoft.com/office/powerpoint/2010/main" val="40836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0FEEE1-FABF-FBDC-6A01-D96ACD784A5D}"/>
              </a:ext>
            </a:extLst>
          </p:cNvPr>
          <p:cNvGrpSpPr/>
          <p:nvPr/>
        </p:nvGrpSpPr>
        <p:grpSpPr>
          <a:xfrm>
            <a:off x="4957513" y="1933463"/>
            <a:ext cx="2177251" cy="3957030"/>
            <a:chOff x="5335631" y="1290486"/>
            <a:chExt cx="2177251" cy="395703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821422-238F-A316-9615-3C0C99C98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44" t="94700" r="2535" b="136"/>
            <a:stretch/>
          </p:blipFill>
          <p:spPr>
            <a:xfrm>
              <a:off x="5421688" y="4950560"/>
              <a:ext cx="1999825" cy="221256"/>
            </a:xfrm>
            <a:prstGeom prst="roundRect">
              <a:avLst>
                <a:gd name="adj" fmla="val 1171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D74F16-4344-C90F-F99D-0FA308AE9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81" t="4338" r="691" b="24205"/>
            <a:stretch/>
          </p:blipFill>
          <p:spPr>
            <a:xfrm>
              <a:off x="5385283" y="1565211"/>
              <a:ext cx="2023969" cy="30614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pic>
          <p:nvPicPr>
            <p:cNvPr id="21" name="그림 20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6ABC16A0-93BB-67BE-E433-9762B0F07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31" y="1290486"/>
              <a:ext cx="2177251" cy="39570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9385E7-9C9C-60BA-B08D-516BF34C44E8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pic>
        <p:nvPicPr>
          <p:cNvPr id="11" name="그림 10" descr="그래픽, 그래픽 디자인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811D4207-756E-E48E-5BF7-9CC8893D5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0" y="1933463"/>
            <a:ext cx="1987230" cy="978199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762EF2-13FF-56C2-51D7-9D47CFDD0083}"/>
              </a:ext>
            </a:extLst>
          </p:cNvPr>
          <p:cNvGrpSpPr/>
          <p:nvPr/>
        </p:nvGrpSpPr>
        <p:grpSpPr>
          <a:xfrm flipV="1">
            <a:off x="6668485" y="4989741"/>
            <a:ext cx="2051796" cy="191219"/>
            <a:chOff x="8140535" y="4848447"/>
            <a:chExt cx="2051796" cy="19121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AAB48E9-EDAD-1E47-B6F4-B6ABF0C4D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535" y="4848447"/>
              <a:ext cx="0" cy="191219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C1F6CAD-A0AB-371E-D880-BAE288F1C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535" y="4848447"/>
              <a:ext cx="2051796" cy="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FA2C53-8FFA-5561-0CA5-C759490E8893}"/>
              </a:ext>
            </a:extLst>
          </p:cNvPr>
          <p:cNvSpPr/>
          <p:nvPr/>
        </p:nvSpPr>
        <p:spPr>
          <a:xfrm>
            <a:off x="8849076" y="4857004"/>
            <a:ext cx="2177251" cy="5930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농사 다이어리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8B4477E-AAE3-7CCC-4631-71D73E1577E5}"/>
              </a:ext>
            </a:extLst>
          </p:cNvPr>
          <p:cNvGrpSpPr/>
          <p:nvPr/>
        </p:nvGrpSpPr>
        <p:grpSpPr>
          <a:xfrm>
            <a:off x="6006808" y="4024595"/>
            <a:ext cx="2713473" cy="340075"/>
            <a:chOff x="8140535" y="4699591"/>
            <a:chExt cx="2713474" cy="340075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B4C773C-6144-2745-565D-431B737D0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0535" y="4699591"/>
              <a:ext cx="0" cy="340075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D2DA2C-CAB9-EC2E-4BF5-1FA48582D818}"/>
                </a:ext>
              </a:extLst>
            </p:cNvPr>
            <p:cNvCxnSpPr>
              <a:cxnSpLocks/>
            </p:cNvCxnSpPr>
            <p:nvPr/>
          </p:nvCxnSpPr>
          <p:spPr>
            <a:xfrm>
              <a:off x="8140535" y="4699591"/>
              <a:ext cx="2713474" cy="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09884DA-E8CC-7144-B179-29B9CAD5EDF4}"/>
              </a:ext>
            </a:extLst>
          </p:cNvPr>
          <p:cNvCxnSpPr>
            <a:cxnSpLocks/>
          </p:cNvCxnSpPr>
          <p:nvPr/>
        </p:nvCxnSpPr>
        <p:spPr>
          <a:xfrm flipH="1">
            <a:off x="3870050" y="3708133"/>
            <a:ext cx="1177389" cy="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1C5082-08D3-973C-CBB8-8C2DD2E3EDC6}"/>
              </a:ext>
            </a:extLst>
          </p:cNvPr>
          <p:cNvSpPr/>
          <p:nvPr/>
        </p:nvSpPr>
        <p:spPr>
          <a:xfrm>
            <a:off x="1333912" y="3354349"/>
            <a:ext cx="2677187" cy="5930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회원가입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D76D310-02F6-C5E0-1A4C-9FEEDE5F4685}"/>
              </a:ext>
            </a:extLst>
          </p:cNvPr>
          <p:cNvSpPr/>
          <p:nvPr/>
        </p:nvSpPr>
        <p:spPr>
          <a:xfrm>
            <a:off x="8849076" y="3650872"/>
            <a:ext cx="1637044" cy="5930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병해충 진단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D21BF02-8B1B-13C4-B944-2AFF8DF6D700}"/>
              </a:ext>
            </a:extLst>
          </p:cNvPr>
          <p:cNvCxnSpPr>
            <a:cxnSpLocks/>
          </p:cNvCxnSpPr>
          <p:nvPr/>
        </p:nvCxnSpPr>
        <p:spPr>
          <a:xfrm flipH="1">
            <a:off x="3809138" y="2422563"/>
            <a:ext cx="1424808" cy="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297A9A-8235-4255-B072-2EB81ADACD35}"/>
              </a:ext>
            </a:extLst>
          </p:cNvPr>
          <p:cNvSpPr/>
          <p:nvPr/>
        </p:nvSpPr>
        <p:spPr>
          <a:xfrm>
            <a:off x="1252415" y="4369262"/>
            <a:ext cx="3205906" cy="5930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병해충 및 농약 정보 제공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340EC4-53F9-7907-F0FB-C19539721EA4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서비스 소개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BBD1EA8-C1CF-DE61-B3CB-40D3A119FB0B}"/>
              </a:ext>
            </a:extLst>
          </p:cNvPr>
          <p:cNvCxnSpPr>
            <a:cxnSpLocks/>
          </p:cNvCxnSpPr>
          <p:nvPr/>
        </p:nvCxnSpPr>
        <p:spPr>
          <a:xfrm flipH="1">
            <a:off x="4429549" y="4665785"/>
            <a:ext cx="670613" cy="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6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허브, 지상, 식물, 퇴비이(가) 표시된 사진&#10;&#10;자동 생성된 설명">
            <a:extLst>
              <a:ext uri="{FF2B5EF4-FFF2-40B4-BE49-F238E27FC236}">
                <a16:creationId xmlns:a16="http://schemas.microsoft.com/office/drawing/2014/main" id="{7CA51AF2-CD63-A389-0C2B-9EFB86D9A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8" t="10268" r="10636" b="2677"/>
          <a:stretch>
            <a:fillRect/>
          </a:stretch>
        </p:blipFill>
        <p:spPr>
          <a:xfrm>
            <a:off x="6452716" y="702811"/>
            <a:ext cx="5123952" cy="5168681"/>
          </a:xfrm>
          <a:custGeom>
            <a:avLst/>
            <a:gdLst>
              <a:gd name="connsiteX0" fmla="*/ 4199051 w 5123952"/>
              <a:gd name="connsiteY0" fmla="*/ 22 h 5168681"/>
              <a:gd name="connsiteX1" fmla="*/ 4850468 w 5123952"/>
              <a:gd name="connsiteY1" fmla="*/ 264704 h 5168681"/>
              <a:gd name="connsiteX2" fmla="*/ 4859249 w 5123952"/>
              <a:gd name="connsiteY2" fmla="*/ 1563901 h 5168681"/>
              <a:gd name="connsiteX3" fmla="*/ 1572682 w 5123952"/>
              <a:gd name="connsiteY3" fmla="*/ 4895197 h 5168681"/>
              <a:gd name="connsiteX4" fmla="*/ 273485 w 5123952"/>
              <a:gd name="connsiteY4" fmla="*/ 4903979 h 5168681"/>
              <a:gd name="connsiteX5" fmla="*/ 264704 w 5123952"/>
              <a:gd name="connsiteY5" fmla="*/ 3604782 h 5168681"/>
              <a:gd name="connsiteX6" fmla="*/ 3551271 w 5123952"/>
              <a:gd name="connsiteY6" fmla="*/ 273485 h 5168681"/>
              <a:gd name="connsiteX7" fmla="*/ 4199051 w 5123952"/>
              <a:gd name="connsiteY7" fmla="*/ 22 h 516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3952" h="5168681">
                <a:moveTo>
                  <a:pt x="4199051" y="22"/>
                </a:moveTo>
                <a:cubicBezTo>
                  <a:pt x="4434159" y="-1567"/>
                  <a:pt x="4669874" y="86534"/>
                  <a:pt x="4850468" y="264704"/>
                </a:cubicBezTo>
                <a:cubicBezTo>
                  <a:pt x="5211656" y="621043"/>
                  <a:pt x="5215588" y="1202712"/>
                  <a:pt x="4859249" y="1563901"/>
                </a:cubicBezTo>
                <a:lnTo>
                  <a:pt x="1572682" y="4895197"/>
                </a:lnTo>
                <a:cubicBezTo>
                  <a:pt x="1216344" y="5256386"/>
                  <a:pt x="634674" y="5260317"/>
                  <a:pt x="273485" y="4903979"/>
                </a:cubicBezTo>
                <a:cubicBezTo>
                  <a:pt x="-87703" y="4547640"/>
                  <a:pt x="-91635" y="3965970"/>
                  <a:pt x="264704" y="3604782"/>
                </a:cubicBezTo>
                <a:lnTo>
                  <a:pt x="3551271" y="273485"/>
                </a:lnTo>
                <a:cubicBezTo>
                  <a:pt x="3729441" y="92891"/>
                  <a:pt x="3963943" y="1611"/>
                  <a:pt x="4199051" y="22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F3AB21-EFBB-CC25-F525-AE88BDE2ABED}"/>
              </a:ext>
            </a:extLst>
          </p:cNvPr>
          <p:cNvSpPr/>
          <p:nvPr/>
        </p:nvSpPr>
        <p:spPr>
          <a:xfrm rot="18876765">
            <a:off x="10886654" y="-1091574"/>
            <a:ext cx="4199920" cy="1127744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AC797-1CDE-41AD-F957-2F6FA77FA519}"/>
              </a:ext>
            </a:extLst>
          </p:cNvPr>
          <p:cNvSpPr/>
          <p:nvPr/>
        </p:nvSpPr>
        <p:spPr>
          <a:xfrm rot="18876765">
            <a:off x="6564361" y="5170177"/>
            <a:ext cx="5212617" cy="1127744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5DAA8F-67E4-1DDA-29D2-6FEFB6E1A769}"/>
              </a:ext>
            </a:extLst>
          </p:cNvPr>
          <p:cNvSpPr/>
          <p:nvPr/>
        </p:nvSpPr>
        <p:spPr>
          <a:xfrm rot="18876765">
            <a:off x="7103360" y="680338"/>
            <a:ext cx="2442867" cy="863430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DC30D-6257-7321-8EE5-F3242FA3741D}"/>
              </a:ext>
            </a:extLst>
          </p:cNvPr>
          <p:cNvSpPr txBox="1"/>
          <p:nvPr/>
        </p:nvSpPr>
        <p:spPr>
          <a:xfrm>
            <a:off x="1429065" y="607445"/>
            <a:ext cx="2452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40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459E3-E34B-23BA-3E34-27293E4DC9B0}"/>
              </a:ext>
            </a:extLst>
          </p:cNvPr>
          <p:cNvSpPr txBox="1"/>
          <p:nvPr/>
        </p:nvSpPr>
        <p:spPr>
          <a:xfrm>
            <a:off x="2454117" y="1776073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  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1AF97-42CA-B03F-E3E0-4505470B984A}"/>
              </a:ext>
            </a:extLst>
          </p:cNvPr>
          <p:cNvSpPr txBox="1"/>
          <p:nvPr/>
        </p:nvSpPr>
        <p:spPr>
          <a:xfrm>
            <a:off x="2454117" y="2800684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2DC575-B1A4-B740-288E-A25393A649B5}"/>
              </a:ext>
            </a:extLst>
          </p:cNvPr>
          <p:cNvSpPr txBox="1"/>
          <p:nvPr/>
        </p:nvSpPr>
        <p:spPr>
          <a:xfrm>
            <a:off x="2454117" y="382529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75FA9-2BBB-4766-D6DA-A6EB4A7789FC}"/>
              </a:ext>
            </a:extLst>
          </p:cNvPr>
          <p:cNvSpPr txBox="1"/>
          <p:nvPr/>
        </p:nvSpPr>
        <p:spPr>
          <a:xfrm>
            <a:off x="2454117" y="4849906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   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1C40974-0107-7533-55B8-43DA0D0B72A2}"/>
              </a:ext>
            </a:extLst>
          </p:cNvPr>
          <p:cNvSpPr/>
          <p:nvPr/>
        </p:nvSpPr>
        <p:spPr>
          <a:xfrm rot="18876765">
            <a:off x="991444" y="838953"/>
            <a:ext cx="411750" cy="244870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E6F9FBB-1BB6-449F-289B-15AC0BFF76D4}"/>
              </a:ext>
            </a:extLst>
          </p:cNvPr>
          <p:cNvSpPr/>
          <p:nvPr/>
        </p:nvSpPr>
        <p:spPr>
          <a:xfrm>
            <a:off x="1635263" y="1805937"/>
            <a:ext cx="463493" cy="4634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DADCC9-B6DC-B1B4-5DCC-789BDC7BA3D1}"/>
              </a:ext>
            </a:extLst>
          </p:cNvPr>
          <p:cNvSpPr/>
          <p:nvPr/>
        </p:nvSpPr>
        <p:spPr>
          <a:xfrm>
            <a:off x="1635263" y="2830548"/>
            <a:ext cx="463493" cy="4634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184824-F173-BB93-1EAA-F77BE480D81A}"/>
              </a:ext>
            </a:extLst>
          </p:cNvPr>
          <p:cNvSpPr/>
          <p:nvPr/>
        </p:nvSpPr>
        <p:spPr>
          <a:xfrm>
            <a:off x="1635263" y="3855159"/>
            <a:ext cx="463493" cy="4634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A293E92-FDBD-1DA3-05AC-CD1C19C7D404}"/>
              </a:ext>
            </a:extLst>
          </p:cNvPr>
          <p:cNvSpPr/>
          <p:nvPr/>
        </p:nvSpPr>
        <p:spPr>
          <a:xfrm>
            <a:off x="1635263" y="4879770"/>
            <a:ext cx="463493" cy="4634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0965869-4AC8-2AAF-E309-287164E12C9D}"/>
              </a:ext>
            </a:extLst>
          </p:cNvPr>
          <p:cNvSpPr/>
          <p:nvPr/>
        </p:nvSpPr>
        <p:spPr>
          <a:xfrm>
            <a:off x="9189407" y="5571468"/>
            <a:ext cx="2006856" cy="655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3B8D1E-6A01-A688-7F74-4D58FE328F65}"/>
              </a:ext>
            </a:extLst>
          </p:cNvPr>
          <p:cNvSpPr/>
          <p:nvPr/>
        </p:nvSpPr>
        <p:spPr>
          <a:xfrm>
            <a:off x="6480370" y="5571468"/>
            <a:ext cx="1446872" cy="655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324C2-0541-1DA2-C002-08D129B1D132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9DA99F-C5F7-DB52-0CD2-D4FD3464DF11}"/>
              </a:ext>
            </a:extLst>
          </p:cNvPr>
          <p:cNvGrpSpPr/>
          <p:nvPr/>
        </p:nvGrpSpPr>
        <p:grpSpPr>
          <a:xfrm>
            <a:off x="6085426" y="1289336"/>
            <a:ext cx="2316665" cy="4142123"/>
            <a:chOff x="6013097" y="1141645"/>
            <a:chExt cx="2463683" cy="430663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7646548-C035-3348-34E9-B3B627AE4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44" b="-1"/>
            <a:stretch/>
          </p:blipFill>
          <p:spPr>
            <a:xfrm>
              <a:off x="6089077" y="1141645"/>
              <a:ext cx="2311724" cy="4293929"/>
            </a:xfrm>
            <a:prstGeom prst="roundRect">
              <a:avLst>
                <a:gd name="adj" fmla="val 926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" name="그림 2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4F7C8F4F-A851-97C3-BB58-4776A1248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097" y="1154346"/>
              <a:ext cx="2463683" cy="42939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B12086-F33D-85FB-DB8B-F620C3CD52B4}"/>
              </a:ext>
            </a:extLst>
          </p:cNvPr>
          <p:cNvSpPr txBox="1"/>
          <p:nvPr/>
        </p:nvSpPr>
        <p:spPr>
          <a:xfrm>
            <a:off x="2436050" y="3288610"/>
            <a:ext cx="2742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작물 기록</a:t>
            </a:r>
            <a:r>
              <a:rPr lang="en-US" altLang="ko-KR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</a:t>
            </a:r>
            <a:r>
              <a:rPr lang="en-US" altLang="ko-KR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기타 정보를 </a:t>
            </a:r>
            <a:endParaRPr lang="en-US" altLang="ko-KR" b="0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안전하게 저장하고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5661DC-69FC-A99A-E1A5-DDFD809BC9D4}"/>
              </a:ext>
            </a:extLst>
          </p:cNvPr>
          <p:cNvCxnSpPr>
            <a:cxnSpLocks/>
          </p:cNvCxnSpPr>
          <p:nvPr/>
        </p:nvCxnSpPr>
        <p:spPr>
          <a:xfrm flipH="1">
            <a:off x="3522763" y="3111178"/>
            <a:ext cx="24492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39F1A3-B154-4A7F-9B6D-8FFEE502E680}"/>
              </a:ext>
            </a:extLst>
          </p:cNvPr>
          <p:cNvSpPr txBox="1"/>
          <p:nvPr/>
        </p:nvSpPr>
        <p:spPr>
          <a:xfrm>
            <a:off x="2229175" y="2826945"/>
            <a:ext cx="238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Log-in</a:t>
            </a:r>
            <a:endParaRPr kumimoji="0" lang="ko-KR" altLang="en-US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1D5D57-17F9-03E6-D391-74A31A0BF154}"/>
              </a:ext>
            </a:extLst>
          </p:cNvPr>
          <p:cNvCxnSpPr>
            <a:cxnSpLocks/>
          </p:cNvCxnSpPr>
          <p:nvPr/>
        </p:nvCxnSpPr>
        <p:spPr>
          <a:xfrm flipV="1">
            <a:off x="2436049" y="3360398"/>
            <a:ext cx="0" cy="7874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80E73D-028D-EF48-845F-7EE008462D05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로그인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A63835-F445-46C6-606D-F9F63CDE2888}"/>
              </a:ext>
            </a:extLst>
          </p:cNvPr>
          <p:cNvGrpSpPr/>
          <p:nvPr/>
        </p:nvGrpSpPr>
        <p:grpSpPr>
          <a:xfrm>
            <a:off x="9034502" y="1289336"/>
            <a:ext cx="2316665" cy="4142123"/>
            <a:chOff x="8899179" y="1448097"/>
            <a:chExt cx="2387600" cy="4142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1283A-2B59-057E-6664-C2C70F7C4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54"/>
            <a:stretch/>
          </p:blipFill>
          <p:spPr>
            <a:xfrm>
              <a:off x="8968209" y="1504950"/>
              <a:ext cx="2249540" cy="4066518"/>
            </a:xfrm>
            <a:prstGeom prst="roundRect">
              <a:avLst>
                <a:gd name="adj" fmla="val 10494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" name="그림 1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5B7FFAF6-BD40-26E8-89DE-C6D8ECF5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9179" y="1448097"/>
              <a:ext cx="2387600" cy="4142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2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C808F7-5B21-57F4-1265-E90D49CF1D03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D0C6D-2340-0915-35EC-1C47DD88C569}"/>
              </a:ext>
            </a:extLst>
          </p:cNvPr>
          <p:cNvSpPr txBox="1"/>
          <p:nvPr/>
        </p:nvSpPr>
        <p:spPr>
          <a:xfrm>
            <a:off x="1540919" y="5313636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농작물 선택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토마토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9A390-3525-15E2-11E6-E42DEE92582A}"/>
              </a:ext>
            </a:extLst>
          </p:cNvPr>
          <p:cNvSpPr txBox="1"/>
          <p:nvPr/>
        </p:nvSpPr>
        <p:spPr>
          <a:xfrm>
            <a:off x="5033638" y="5313508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사진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BD19E-B057-B844-12AC-4F95DCBD0193}"/>
              </a:ext>
            </a:extLst>
          </p:cNvPr>
          <p:cNvSpPr txBox="1"/>
          <p:nvPr/>
        </p:nvSpPr>
        <p:spPr>
          <a:xfrm>
            <a:off x="9268626" y="531350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전달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64978-98D2-CFCA-B347-A54524AC8254}"/>
              </a:ext>
            </a:extLst>
          </p:cNvPr>
          <p:cNvSpPr txBox="1"/>
          <p:nvPr/>
        </p:nvSpPr>
        <p:spPr>
          <a:xfrm>
            <a:off x="2126737" y="1166429"/>
            <a:ext cx="805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1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6581C4-2A5A-08B2-5DAE-CE5B23137557}"/>
              </a:ext>
            </a:extLst>
          </p:cNvPr>
          <p:cNvCxnSpPr>
            <a:cxnSpLocks/>
          </p:cNvCxnSpPr>
          <p:nvPr/>
        </p:nvCxnSpPr>
        <p:spPr>
          <a:xfrm>
            <a:off x="587375" y="1642530"/>
            <a:ext cx="1101725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73B527-C617-65C3-19A1-2C6763C64448}"/>
              </a:ext>
            </a:extLst>
          </p:cNvPr>
          <p:cNvGrpSpPr/>
          <p:nvPr/>
        </p:nvGrpSpPr>
        <p:grpSpPr>
          <a:xfrm>
            <a:off x="9060482" y="1902485"/>
            <a:ext cx="1562755" cy="3125986"/>
            <a:chOff x="8332668" y="1927885"/>
            <a:chExt cx="1562755" cy="306365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93593B-C0F4-CFAB-B781-A6A77CDD8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04" r="293"/>
            <a:stretch/>
          </p:blipFill>
          <p:spPr>
            <a:xfrm>
              <a:off x="8432800" y="1974450"/>
              <a:ext cx="1362493" cy="2984392"/>
            </a:xfrm>
            <a:prstGeom prst="rect">
              <a:avLst/>
            </a:prstGeom>
          </p:spPr>
        </p:pic>
        <p:pic>
          <p:nvPicPr>
            <p:cNvPr id="25" name="그림 24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DA652F31-9445-4EB9-8583-C3FEEE4C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2668" y="1927885"/>
              <a:ext cx="1562755" cy="3063652"/>
            </a:xfrm>
            <a:prstGeom prst="rect">
              <a:avLst/>
            </a:prstGeom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F3EB0C9-3C26-E1F6-2A1D-61E16D5812D7}"/>
              </a:ext>
            </a:extLst>
          </p:cNvPr>
          <p:cNvSpPr/>
          <p:nvPr/>
        </p:nvSpPr>
        <p:spPr>
          <a:xfrm>
            <a:off x="6138990" y="1595964"/>
            <a:ext cx="93133" cy="9313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049E489-5C1A-C354-172D-0CE27DE9B902}"/>
              </a:ext>
            </a:extLst>
          </p:cNvPr>
          <p:cNvSpPr/>
          <p:nvPr/>
        </p:nvSpPr>
        <p:spPr>
          <a:xfrm>
            <a:off x="9795294" y="1595964"/>
            <a:ext cx="93133" cy="9313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B0388E-3059-9564-97CD-E5AD0BD197ED}"/>
              </a:ext>
            </a:extLst>
          </p:cNvPr>
          <p:cNvSpPr txBox="1"/>
          <p:nvPr/>
        </p:nvSpPr>
        <p:spPr>
          <a:xfrm>
            <a:off x="5783042" y="1166429"/>
            <a:ext cx="805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2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460A60-C007-CC62-5C51-F6C4D67B8443}"/>
              </a:ext>
            </a:extLst>
          </p:cNvPr>
          <p:cNvSpPr txBox="1"/>
          <p:nvPr/>
        </p:nvSpPr>
        <p:spPr>
          <a:xfrm>
            <a:off x="9439346" y="1166429"/>
            <a:ext cx="805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3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5F94379-509A-2923-9AF1-C6164240C6C1}"/>
              </a:ext>
            </a:extLst>
          </p:cNvPr>
          <p:cNvSpPr/>
          <p:nvPr/>
        </p:nvSpPr>
        <p:spPr>
          <a:xfrm>
            <a:off x="2482685" y="1595964"/>
            <a:ext cx="93133" cy="9313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35FCD6-DA28-3BFF-D7B6-30D1D833635D}"/>
              </a:ext>
            </a:extLst>
          </p:cNvPr>
          <p:cNvGrpSpPr/>
          <p:nvPr/>
        </p:nvGrpSpPr>
        <p:grpSpPr>
          <a:xfrm>
            <a:off x="1747877" y="1897249"/>
            <a:ext cx="1562753" cy="3131222"/>
            <a:chOff x="1499208" y="1826644"/>
            <a:chExt cx="1562753" cy="31312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F9D814-3C56-0AEF-D386-94751D7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552" t="3889" r="1531" b="-2963"/>
            <a:stretch/>
          </p:blipFill>
          <p:spPr>
            <a:xfrm>
              <a:off x="1559576" y="1826644"/>
              <a:ext cx="1459858" cy="3131222"/>
            </a:xfrm>
            <a:prstGeom prst="roundRect">
              <a:avLst>
                <a:gd name="adj" fmla="val 1771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" name="그림 1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058FCCD8-A407-A85D-0215-452A000B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208" y="1830893"/>
              <a:ext cx="1562753" cy="305734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2479C8-C449-C59D-B866-F92AC8F1FE23}"/>
              </a:ext>
            </a:extLst>
          </p:cNvPr>
          <p:cNvGrpSpPr/>
          <p:nvPr/>
        </p:nvGrpSpPr>
        <p:grpSpPr>
          <a:xfrm>
            <a:off x="5404179" y="1912408"/>
            <a:ext cx="1562754" cy="3131223"/>
            <a:chOff x="5404179" y="1912408"/>
            <a:chExt cx="1562754" cy="31312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996237C-3A58-7AA3-4A4E-68387A187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" t="4789" r="917"/>
            <a:stretch/>
          </p:blipFill>
          <p:spPr>
            <a:xfrm>
              <a:off x="5485413" y="1974450"/>
              <a:ext cx="1401162" cy="3017087"/>
            </a:xfrm>
            <a:prstGeom prst="roundRect">
              <a:avLst>
                <a:gd name="adj" fmla="val 724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" name="그림 2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9B5DEFDA-A5FD-B50D-84B1-783406818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179" y="1912408"/>
              <a:ext cx="1562754" cy="3131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322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5A6CEED-A981-4639-AE60-2F7328A65DF6}"/>
              </a:ext>
            </a:extLst>
          </p:cNvPr>
          <p:cNvSpPr txBox="1"/>
          <p:nvPr/>
        </p:nvSpPr>
        <p:spPr>
          <a:xfrm>
            <a:off x="7445873" y="2214212"/>
            <a:ext cx="3747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토마토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파에 대한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병해충 및 치료제 정보를 제공하는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도감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A0014-67DB-DDED-8C53-70D0C9572B04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9819EAB-1160-D3C8-262B-CB7BE5ADE461}"/>
              </a:ext>
            </a:extLst>
          </p:cNvPr>
          <p:cNvCxnSpPr>
            <a:cxnSpLocks/>
          </p:cNvCxnSpPr>
          <p:nvPr/>
        </p:nvCxnSpPr>
        <p:spPr>
          <a:xfrm>
            <a:off x="5672622" y="1983380"/>
            <a:ext cx="134718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923D81C-934E-570F-695B-6D8F679D8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0" r="124"/>
          <a:stretch/>
        </p:blipFill>
        <p:spPr>
          <a:xfrm>
            <a:off x="735193" y="1619728"/>
            <a:ext cx="1973851" cy="3782546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직사각형, 프레임, 거울, 흑백이(가) 표시된 사진&#10;&#10;자동 생성된 설명">
            <a:extLst>
              <a:ext uri="{FF2B5EF4-FFF2-40B4-BE49-F238E27FC236}">
                <a16:creationId xmlns:a16="http://schemas.microsoft.com/office/drawing/2014/main" id="{95BF1FD9-E10A-337D-6694-54300D5C8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2" y="1601213"/>
            <a:ext cx="2177252" cy="381020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46B6D84-1FF4-3DF4-A6A1-D04F96D2C9AB}"/>
              </a:ext>
            </a:extLst>
          </p:cNvPr>
          <p:cNvGrpSpPr/>
          <p:nvPr/>
        </p:nvGrpSpPr>
        <p:grpSpPr>
          <a:xfrm>
            <a:off x="3495370" y="1616708"/>
            <a:ext cx="2177252" cy="3794711"/>
            <a:chOff x="3761824" y="1616708"/>
            <a:chExt cx="2177252" cy="379471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0497605-5AD2-A2DC-CE24-BF6764D856C4}"/>
                </a:ext>
              </a:extLst>
            </p:cNvPr>
            <p:cNvSpPr/>
            <p:nvPr/>
          </p:nvSpPr>
          <p:spPr>
            <a:xfrm>
              <a:off x="3828259" y="1640889"/>
              <a:ext cx="2044383" cy="459379"/>
            </a:xfrm>
            <a:prstGeom prst="roundRect">
              <a:avLst>
                <a:gd name="adj" fmla="val 323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-985" t="6003" r="2114" b="6105"/>
            <a:stretch/>
          </p:blipFill>
          <p:spPr>
            <a:xfrm>
              <a:off x="3816978" y="1826626"/>
              <a:ext cx="2066945" cy="3465468"/>
            </a:xfrm>
            <a:prstGeom prst="roundRect">
              <a:avLst>
                <a:gd name="adj" fmla="val 9518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7" name="그림 6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44715839-118F-E89D-8A47-93790AB1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824" y="1616708"/>
              <a:ext cx="2177252" cy="379471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541C74-D343-888B-21EE-BC86B8AF4BFB}"/>
              </a:ext>
            </a:extLst>
          </p:cNvPr>
          <p:cNvSpPr txBox="1"/>
          <p:nvPr/>
        </p:nvSpPr>
        <p:spPr>
          <a:xfrm>
            <a:off x="7238999" y="1752547"/>
            <a:ext cx="238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병해충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농약 도감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3A5153-3954-7639-A343-B6445E9BCA4D}"/>
              </a:ext>
            </a:extLst>
          </p:cNvPr>
          <p:cNvCxnSpPr>
            <a:cxnSpLocks/>
          </p:cNvCxnSpPr>
          <p:nvPr/>
        </p:nvCxnSpPr>
        <p:spPr>
          <a:xfrm flipV="1">
            <a:off x="7445873" y="2286000"/>
            <a:ext cx="0" cy="7874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F8C59-8C4B-7C55-7004-A98EF2118573}"/>
              </a:ext>
            </a:extLst>
          </p:cNvPr>
          <p:cNvSpPr txBox="1"/>
          <p:nvPr/>
        </p:nvSpPr>
        <p:spPr>
          <a:xfrm>
            <a:off x="1200150" y="36827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8335C-ED62-9369-85A7-C2C7B0DCF765}"/>
              </a:ext>
            </a:extLst>
          </p:cNvPr>
          <p:cNvSpPr txBox="1"/>
          <p:nvPr/>
        </p:nvSpPr>
        <p:spPr>
          <a:xfrm>
            <a:off x="928325" y="2277421"/>
            <a:ext cx="3747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작물 생장 기록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비료 및 물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수확 일정 등 간편히 기록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DF7100-2986-5A4A-B31A-B133162CD880}"/>
              </a:ext>
            </a:extLst>
          </p:cNvPr>
          <p:cNvCxnSpPr>
            <a:cxnSpLocks/>
          </p:cNvCxnSpPr>
          <p:nvPr/>
        </p:nvCxnSpPr>
        <p:spPr>
          <a:xfrm flipH="1">
            <a:off x="2973540" y="2046589"/>
            <a:ext cx="321559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DE49552-41EB-7653-4615-15693ACED310}"/>
              </a:ext>
            </a:extLst>
          </p:cNvPr>
          <p:cNvSpPr txBox="1"/>
          <p:nvPr/>
        </p:nvSpPr>
        <p:spPr>
          <a:xfrm>
            <a:off x="721451" y="1815756"/>
            <a:ext cx="238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농사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다이어리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7E6345-D511-51B4-F7AF-E2ED48221C8D}"/>
              </a:ext>
            </a:extLst>
          </p:cNvPr>
          <p:cNvCxnSpPr>
            <a:cxnSpLocks/>
          </p:cNvCxnSpPr>
          <p:nvPr/>
        </p:nvCxnSpPr>
        <p:spPr>
          <a:xfrm flipV="1">
            <a:off x="928325" y="2349209"/>
            <a:ext cx="0" cy="7874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261589-0370-F2A6-50F1-78568CD417F0}"/>
              </a:ext>
            </a:extLst>
          </p:cNvPr>
          <p:cNvGrpSpPr/>
          <p:nvPr/>
        </p:nvGrpSpPr>
        <p:grpSpPr>
          <a:xfrm>
            <a:off x="8930128" y="1786140"/>
            <a:ext cx="2177252" cy="4017759"/>
            <a:chOff x="8930128" y="1786140"/>
            <a:chExt cx="2177252" cy="401775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2489CA8-F391-98A3-F70B-39A94E39E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18"/>
            <a:stretch/>
          </p:blipFill>
          <p:spPr>
            <a:xfrm>
              <a:off x="9003768" y="1815756"/>
              <a:ext cx="2029972" cy="3917195"/>
            </a:xfrm>
            <a:prstGeom prst="roundRect">
              <a:avLst>
                <a:gd name="adj" fmla="val 10906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그림 20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53A73C2A-6F65-E3D5-F4A7-A8385B5C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128" y="1786140"/>
              <a:ext cx="2177252" cy="401775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204E0B-3ECF-FA70-2FD4-491B3E096FA3}"/>
              </a:ext>
            </a:extLst>
          </p:cNvPr>
          <p:cNvGrpSpPr/>
          <p:nvPr/>
        </p:nvGrpSpPr>
        <p:grpSpPr>
          <a:xfrm>
            <a:off x="6427948" y="1815756"/>
            <a:ext cx="2177252" cy="3988144"/>
            <a:chOff x="6360960" y="1815755"/>
            <a:chExt cx="2177252" cy="39881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7969AE-3496-B6C9-D2FC-6F215B05D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94" r="7018"/>
            <a:stretch/>
          </p:blipFill>
          <p:spPr>
            <a:xfrm>
              <a:off x="6432550" y="1815755"/>
              <a:ext cx="2008672" cy="3917195"/>
            </a:xfrm>
            <a:prstGeom prst="roundRect">
              <a:avLst>
                <a:gd name="adj" fmla="val 1094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그림 11" descr="직사각형, 프레임, 거울, 흑백이(가) 표시된 사진&#10;&#10;자동 생성된 설명">
              <a:extLst>
                <a:ext uri="{FF2B5EF4-FFF2-40B4-BE49-F238E27FC236}">
                  <a16:creationId xmlns:a16="http://schemas.microsoft.com/office/drawing/2014/main" id="{9B489E38-3451-DAD7-F2B6-C088B131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60" y="1815755"/>
              <a:ext cx="2177252" cy="3988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388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FAFB9-2E5F-EA82-20FB-49E47B580FE9}"/>
              </a:ext>
            </a:extLst>
          </p:cNvPr>
          <p:cNvSpPr/>
          <p:nvPr/>
        </p:nvSpPr>
        <p:spPr>
          <a:xfrm>
            <a:off x="5666621" y="2248926"/>
            <a:ext cx="3862391" cy="19283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1C794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8866FE-1508-6840-9D2D-B0DE1D41CB80}"/>
              </a:ext>
            </a:extLst>
          </p:cNvPr>
          <p:cNvSpPr/>
          <p:nvPr/>
        </p:nvSpPr>
        <p:spPr>
          <a:xfrm>
            <a:off x="9229896" y="2688194"/>
            <a:ext cx="2767869" cy="14329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발전방향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BDF841-AE2A-F7BD-A0DE-E5E9F662FF5D}"/>
              </a:ext>
            </a:extLst>
          </p:cNvPr>
          <p:cNvCxnSpPr>
            <a:cxnSpLocks/>
          </p:cNvCxnSpPr>
          <p:nvPr/>
        </p:nvCxnSpPr>
        <p:spPr>
          <a:xfrm flipV="1">
            <a:off x="8920318" y="2838907"/>
            <a:ext cx="0" cy="130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3599C30-D520-112C-2611-1A240D536098}"/>
              </a:ext>
            </a:extLst>
          </p:cNvPr>
          <p:cNvSpPr/>
          <p:nvPr/>
        </p:nvSpPr>
        <p:spPr>
          <a:xfrm>
            <a:off x="810941" y="1813165"/>
            <a:ext cx="3231670" cy="32316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D6593B7-B053-7534-1DFD-9168BE8F4BD5}"/>
              </a:ext>
            </a:extLst>
          </p:cNvPr>
          <p:cNvSpPr/>
          <p:nvPr/>
        </p:nvSpPr>
        <p:spPr>
          <a:xfrm>
            <a:off x="810941" y="1"/>
            <a:ext cx="3231670" cy="1615835"/>
          </a:xfrm>
          <a:custGeom>
            <a:avLst/>
            <a:gdLst>
              <a:gd name="connsiteX0" fmla="*/ 0 w 3231670"/>
              <a:gd name="connsiteY0" fmla="*/ 0 h 1615835"/>
              <a:gd name="connsiteX1" fmla="*/ 807918 w 3231670"/>
              <a:gd name="connsiteY1" fmla="*/ 0 h 1615835"/>
              <a:gd name="connsiteX2" fmla="*/ 1615836 w 3231670"/>
              <a:gd name="connsiteY2" fmla="*/ 807918 h 1615835"/>
              <a:gd name="connsiteX3" fmla="*/ 2423754 w 3231670"/>
              <a:gd name="connsiteY3" fmla="*/ 0 h 1615835"/>
              <a:gd name="connsiteX4" fmla="*/ 3231670 w 3231670"/>
              <a:gd name="connsiteY4" fmla="*/ 0 h 1615835"/>
              <a:gd name="connsiteX5" fmla="*/ 1615835 w 3231670"/>
              <a:gd name="connsiteY5" fmla="*/ 1615835 h 1615835"/>
              <a:gd name="connsiteX6" fmla="*/ 0 w 3231670"/>
              <a:gd name="connsiteY6" fmla="*/ 0 h 161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670" h="1615835">
                <a:moveTo>
                  <a:pt x="0" y="0"/>
                </a:moveTo>
                <a:lnTo>
                  <a:pt x="807918" y="0"/>
                </a:lnTo>
                <a:cubicBezTo>
                  <a:pt x="807918" y="446201"/>
                  <a:pt x="1169635" y="807918"/>
                  <a:pt x="1615836" y="807918"/>
                </a:cubicBezTo>
                <a:cubicBezTo>
                  <a:pt x="2062037" y="807918"/>
                  <a:pt x="2423754" y="446201"/>
                  <a:pt x="2423754" y="0"/>
                </a:cubicBezTo>
                <a:lnTo>
                  <a:pt x="3231670" y="0"/>
                </a:lnTo>
                <a:cubicBezTo>
                  <a:pt x="3231670" y="892401"/>
                  <a:pt x="2508236" y="1615835"/>
                  <a:pt x="1615835" y="1615835"/>
                </a:cubicBezTo>
                <a:cubicBezTo>
                  <a:pt x="723434" y="1615835"/>
                  <a:pt x="0" y="89240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778F2E3-D046-2FDF-F0FE-7AC67B29BE43}"/>
              </a:ext>
            </a:extLst>
          </p:cNvPr>
          <p:cNvSpPr/>
          <p:nvPr/>
        </p:nvSpPr>
        <p:spPr>
          <a:xfrm>
            <a:off x="810941" y="5242166"/>
            <a:ext cx="3231670" cy="1619451"/>
          </a:xfrm>
          <a:custGeom>
            <a:avLst/>
            <a:gdLst>
              <a:gd name="connsiteX0" fmla="*/ 1615835 w 3231670"/>
              <a:gd name="connsiteY0" fmla="*/ 0 h 1619451"/>
              <a:gd name="connsiteX1" fmla="*/ 3231670 w 3231670"/>
              <a:gd name="connsiteY1" fmla="*/ 1615835 h 1619451"/>
              <a:gd name="connsiteX2" fmla="*/ 3231488 w 3231670"/>
              <a:gd name="connsiteY2" fmla="*/ 1619451 h 1619451"/>
              <a:gd name="connsiteX3" fmla="*/ 2423390 w 3231670"/>
              <a:gd name="connsiteY3" fmla="*/ 1619451 h 1619451"/>
              <a:gd name="connsiteX4" fmla="*/ 2423754 w 3231670"/>
              <a:gd name="connsiteY4" fmla="*/ 1615835 h 1619451"/>
              <a:gd name="connsiteX5" fmla="*/ 1615836 w 3231670"/>
              <a:gd name="connsiteY5" fmla="*/ 807917 h 1619451"/>
              <a:gd name="connsiteX6" fmla="*/ 807918 w 3231670"/>
              <a:gd name="connsiteY6" fmla="*/ 1615835 h 1619451"/>
              <a:gd name="connsiteX7" fmla="*/ 808283 w 3231670"/>
              <a:gd name="connsiteY7" fmla="*/ 1619451 h 1619451"/>
              <a:gd name="connsiteX8" fmla="*/ 183 w 3231670"/>
              <a:gd name="connsiteY8" fmla="*/ 1619451 h 1619451"/>
              <a:gd name="connsiteX9" fmla="*/ 0 w 3231670"/>
              <a:gd name="connsiteY9" fmla="*/ 1615835 h 1619451"/>
              <a:gd name="connsiteX10" fmla="*/ 1615835 w 3231670"/>
              <a:gd name="connsiteY10" fmla="*/ 0 h 16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1670" h="1619451">
                <a:moveTo>
                  <a:pt x="1615835" y="0"/>
                </a:moveTo>
                <a:cubicBezTo>
                  <a:pt x="2508236" y="0"/>
                  <a:pt x="3231670" y="723434"/>
                  <a:pt x="3231670" y="1615835"/>
                </a:cubicBezTo>
                <a:lnTo>
                  <a:pt x="3231488" y="1619451"/>
                </a:lnTo>
                <a:lnTo>
                  <a:pt x="2423390" y="1619451"/>
                </a:lnTo>
                <a:lnTo>
                  <a:pt x="2423754" y="1615835"/>
                </a:lnTo>
                <a:cubicBezTo>
                  <a:pt x="2423754" y="1169634"/>
                  <a:pt x="2062037" y="807917"/>
                  <a:pt x="1615836" y="807917"/>
                </a:cubicBezTo>
                <a:cubicBezTo>
                  <a:pt x="1169635" y="807917"/>
                  <a:pt x="807918" y="1169634"/>
                  <a:pt x="807918" y="1615835"/>
                </a:cubicBezTo>
                <a:lnTo>
                  <a:pt x="808283" y="1619451"/>
                </a:lnTo>
                <a:lnTo>
                  <a:pt x="183" y="1619451"/>
                </a:lnTo>
                <a:lnTo>
                  <a:pt x="0" y="1615835"/>
                </a:lnTo>
                <a:cubicBezTo>
                  <a:pt x="0" y="723434"/>
                  <a:pt x="723434" y="0"/>
                  <a:pt x="1615835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01E43C-7720-FDE2-E56F-49D25593C665}"/>
              </a:ext>
            </a:extLst>
          </p:cNvPr>
          <p:cNvSpPr/>
          <p:nvPr/>
        </p:nvSpPr>
        <p:spPr>
          <a:xfrm>
            <a:off x="1165230" y="2167454"/>
            <a:ext cx="2523092" cy="2523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865B4BC-14D1-911A-35CA-D1818A94A06B}"/>
              </a:ext>
            </a:extLst>
          </p:cNvPr>
          <p:cNvSpPr/>
          <p:nvPr/>
        </p:nvSpPr>
        <p:spPr>
          <a:xfrm>
            <a:off x="1454134" y="2456358"/>
            <a:ext cx="1945284" cy="19452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식물을 든 펼친 손 단색으로 채워진">
            <a:extLst>
              <a:ext uri="{FF2B5EF4-FFF2-40B4-BE49-F238E27FC236}">
                <a16:creationId xmlns:a16="http://schemas.microsoft.com/office/drawing/2014/main" id="{4C5D6E24-29B2-52AF-0C1B-89B57AFA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5763" y="2697987"/>
            <a:ext cx="1462026" cy="14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3A7B9B-C570-B721-C341-9AEAEFEA5519}"/>
              </a:ext>
            </a:extLst>
          </p:cNvPr>
          <p:cNvSpPr txBox="1"/>
          <p:nvPr/>
        </p:nvSpPr>
        <p:spPr>
          <a:xfrm>
            <a:off x="1200150" y="36827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6EA7-453C-202E-C13D-8764950DB393}"/>
              </a:ext>
            </a:extLst>
          </p:cNvPr>
          <p:cNvSpPr txBox="1"/>
          <p:nvPr/>
        </p:nvSpPr>
        <p:spPr>
          <a:xfrm flipH="1">
            <a:off x="60069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기대효과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CDA436B-07D3-9327-EEDD-C115FDF8A91E}"/>
              </a:ext>
            </a:extLst>
          </p:cNvPr>
          <p:cNvGrpSpPr/>
          <p:nvPr/>
        </p:nvGrpSpPr>
        <p:grpSpPr>
          <a:xfrm>
            <a:off x="653199" y="2096165"/>
            <a:ext cx="2479468" cy="3677845"/>
            <a:chOff x="653199" y="2223170"/>
            <a:chExt cx="2479468" cy="3677845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8395BEC-02A9-CAE0-99C0-D6BD9A31D145}"/>
                </a:ext>
              </a:extLst>
            </p:cNvPr>
            <p:cNvSpPr/>
            <p:nvPr/>
          </p:nvSpPr>
          <p:spPr>
            <a:xfrm>
              <a:off x="922866" y="2223170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1C79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C05327E-E309-EA85-58AE-41D2BDDEF63F}"/>
                </a:ext>
              </a:extLst>
            </p:cNvPr>
            <p:cNvSpPr/>
            <p:nvPr/>
          </p:nvSpPr>
          <p:spPr>
            <a:xfrm rot="10800000">
              <a:off x="922866" y="3193238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9E6ADD-856E-7167-D0D0-544FA246F2C1}"/>
                </a:ext>
              </a:extLst>
            </p:cNvPr>
            <p:cNvSpPr/>
            <p:nvPr/>
          </p:nvSpPr>
          <p:spPr>
            <a:xfrm>
              <a:off x="1116880" y="2417184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681E84B-9A15-48F4-0631-D04C17789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6934" y="2701262"/>
              <a:ext cx="972000" cy="972000"/>
            </a:xfrm>
            <a:prstGeom prst="rect">
              <a:avLst/>
            </a:prstGeom>
          </p:spPr>
        </p:pic>
        <p:sp>
          <p:nvSpPr>
            <p:cNvPr id="55" name="1/2 액자 54">
              <a:extLst>
                <a:ext uri="{FF2B5EF4-FFF2-40B4-BE49-F238E27FC236}">
                  <a16:creationId xmlns:a16="http://schemas.microsoft.com/office/drawing/2014/main" id="{9FF2F79C-3AAA-8BDE-6B67-21D38EE748C2}"/>
                </a:ext>
              </a:extLst>
            </p:cNvPr>
            <p:cNvSpPr/>
            <p:nvPr/>
          </p:nvSpPr>
          <p:spPr>
            <a:xfrm rot="13500000">
              <a:off x="1691440" y="4213309"/>
              <a:ext cx="402986" cy="402986"/>
            </a:xfrm>
            <a:prstGeom prst="halfFrame">
              <a:avLst>
                <a:gd name="adj1" fmla="val 23677"/>
                <a:gd name="adj2" fmla="val 24419"/>
              </a:avLst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966892-D270-7671-D6FD-68002A5F8E96}"/>
                </a:ext>
              </a:extLst>
            </p:cNvPr>
            <p:cNvSpPr/>
            <p:nvPr/>
          </p:nvSpPr>
          <p:spPr>
            <a:xfrm>
              <a:off x="653199" y="4903938"/>
              <a:ext cx="2479468" cy="997077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7F4D6C-1591-8AD8-EA5C-FB8790E255B1}"/>
                </a:ext>
              </a:extLst>
            </p:cNvPr>
            <p:cNvSpPr txBox="1"/>
            <p:nvPr/>
          </p:nvSpPr>
          <p:spPr>
            <a:xfrm>
              <a:off x="720176" y="5079311"/>
              <a:ext cx="2345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식물의 병해충을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실시간으로 식별 및 진단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C071BE-E59C-D13C-8DEB-1F49AF3E1FB6}"/>
              </a:ext>
            </a:extLst>
          </p:cNvPr>
          <p:cNvGrpSpPr/>
          <p:nvPr/>
        </p:nvGrpSpPr>
        <p:grpSpPr>
          <a:xfrm>
            <a:off x="4823856" y="2096165"/>
            <a:ext cx="2544287" cy="3677845"/>
            <a:chOff x="4823858" y="2223170"/>
            <a:chExt cx="2544287" cy="3677845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B2749E-7A86-DFBB-95C5-B10F0F2EFF27}"/>
                </a:ext>
              </a:extLst>
            </p:cNvPr>
            <p:cNvSpPr/>
            <p:nvPr/>
          </p:nvSpPr>
          <p:spPr>
            <a:xfrm>
              <a:off x="5125934" y="2223170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1C79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680780A-A724-317D-0200-83DEE186811F}"/>
                </a:ext>
              </a:extLst>
            </p:cNvPr>
            <p:cNvSpPr/>
            <p:nvPr/>
          </p:nvSpPr>
          <p:spPr>
            <a:xfrm rot="10800000">
              <a:off x="5125934" y="3193238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A451A68-9AC9-B3D7-A1A7-4DEAA5427283}"/>
                </a:ext>
              </a:extLst>
            </p:cNvPr>
            <p:cNvSpPr/>
            <p:nvPr/>
          </p:nvSpPr>
          <p:spPr>
            <a:xfrm>
              <a:off x="5319948" y="2417184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68952F1-78AC-EFB1-1CA7-C6EC87C4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4201" y="2761438"/>
              <a:ext cx="863602" cy="863600"/>
            </a:xfrm>
            <a:prstGeom prst="rect">
              <a:avLst/>
            </a:prstGeom>
          </p:spPr>
        </p:pic>
        <p:sp>
          <p:nvSpPr>
            <p:cNvPr id="56" name="1/2 액자 55">
              <a:extLst>
                <a:ext uri="{FF2B5EF4-FFF2-40B4-BE49-F238E27FC236}">
                  <a16:creationId xmlns:a16="http://schemas.microsoft.com/office/drawing/2014/main" id="{509AB645-0B60-458E-AEF6-C2D02D409948}"/>
                </a:ext>
              </a:extLst>
            </p:cNvPr>
            <p:cNvSpPr/>
            <p:nvPr/>
          </p:nvSpPr>
          <p:spPr>
            <a:xfrm rot="13500000">
              <a:off x="5894508" y="4213309"/>
              <a:ext cx="402986" cy="402986"/>
            </a:xfrm>
            <a:prstGeom prst="halfFrame">
              <a:avLst>
                <a:gd name="adj1" fmla="val 23677"/>
                <a:gd name="adj2" fmla="val 24419"/>
              </a:avLst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D59854-BB0C-B99F-18C7-69960B7909B2}"/>
                </a:ext>
              </a:extLst>
            </p:cNvPr>
            <p:cNvSpPr/>
            <p:nvPr/>
          </p:nvSpPr>
          <p:spPr>
            <a:xfrm>
              <a:off x="4856267" y="4903938"/>
              <a:ext cx="2479468" cy="997077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A5DE2E-7416-8899-31AD-5DBFF2ADC909}"/>
                </a:ext>
              </a:extLst>
            </p:cNvPr>
            <p:cNvSpPr txBox="1"/>
            <p:nvPr/>
          </p:nvSpPr>
          <p:spPr>
            <a:xfrm>
              <a:off x="4823858" y="5079311"/>
              <a:ext cx="2544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초보 농부들을 위해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질병의 원인과 해결책 제공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9F580F9-5D6D-3178-04B3-DB89093DAC19}"/>
              </a:ext>
            </a:extLst>
          </p:cNvPr>
          <p:cNvGrpSpPr/>
          <p:nvPr/>
        </p:nvGrpSpPr>
        <p:grpSpPr>
          <a:xfrm>
            <a:off x="9059333" y="2096164"/>
            <a:ext cx="2479468" cy="3677846"/>
            <a:chOff x="9059333" y="2223169"/>
            <a:chExt cx="2479468" cy="3677846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E7836F5-0DFA-F9EB-5A2A-FCA85F3DD6DA}"/>
                </a:ext>
              </a:extLst>
            </p:cNvPr>
            <p:cNvSpPr/>
            <p:nvPr/>
          </p:nvSpPr>
          <p:spPr>
            <a:xfrm>
              <a:off x="9329000" y="2223169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1C794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0F74D8B-6E32-832E-A5AF-FF65E8CA305F}"/>
                </a:ext>
              </a:extLst>
            </p:cNvPr>
            <p:cNvSpPr/>
            <p:nvPr/>
          </p:nvSpPr>
          <p:spPr>
            <a:xfrm rot="10800000">
              <a:off x="9329000" y="3193237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DA04859-5963-618F-1EB4-6FC5338CA9D9}"/>
                </a:ext>
              </a:extLst>
            </p:cNvPr>
            <p:cNvSpPr/>
            <p:nvPr/>
          </p:nvSpPr>
          <p:spPr>
            <a:xfrm>
              <a:off x="9523014" y="2417183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3CEFF24-A98D-69FE-5C93-AD8858477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45468" y="2739638"/>
              <a:ext cx="907200" cy="907198"/>
            </a:xfrm>
            <a:prstGeom prst="rect">
              <a:avLst/>
            </a:prstGeom>
          </p:spPr>
        </p:pic>
        <p:sp>
          <p:nvSpPr>
            <p:cNvPr id="57" name="1/2 액자 56">
              <a:extLst>
                <a:ext uri="{FF2B5EF4-FFF2-40B4-BE49-F238E27FC236}">
                  <a16:creationId xmlns:a16="http://schemas.microsoft.com/office/drawing/2014/main" id="{74C4D4E1-A063-DEBF-D746-335129B9D021}"/>
                </a:ext>
              </a:extLst>
            </p:cNvPr>
            <p:cNvSpPr/>
            <p:nvPr/>
          </p:nvSpPr>
          <p:spPr>
            <a:xfrm rot="13500000">
              <a:off x="10097574" y="4213309"/>
              <a:ext cx="402986" cy="402986"/>
            </a:xfrm>
            <a:prstGeom prst="halfFrame">
              <a:avLst>
                <a:gd name="adj1" fmla="val 23677"/>
                <a:gd name="adj2" fmla="val 24419"/>
              </a:avLst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E3453C4-7F94-01B6-F5A3-963FC993BD2D}"/>
                </a:ext>
              </a:extLst>
            </p:cNvPr>
            <p:cNvSpPr/>
            <p:nvPr/>
          </p:nvSpPr>
          <p:spPr>
            <a:xfrm>
              <a:off x="9059333" y="4903938"/>
              <a:ext cx="2479468" cy="997077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D578FD-9EC3-3778-DF1C-8502F3F65031}"/>
                </a:ext>
              </a:extLst>
            </p:cNvPr>
            <p:cNvSpPr txBox="1"/>
            <p:nvPr/>
          </p:nvSpPr>
          <p:spPr>
            <a:xfrm>
              <a:off x="9120700" y="5079311"/>
              <a:ext cx="23567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작물 손실을 최소화하여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자신의 농작물 품질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75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062613-0241-E18D-2FCB-09970A568A2C}"/>
              </a:ext>
            </a:extLst>
          </p:cNvPr>
          <p:cNvSpPr txBox="1"/>
          <p:nvPr/>
        </p:nvSpPr>
        <p:spPr>
          <a:xfrm>
            <a:off x="1200150" y="36827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B515D-99AE-411A-E729-EBB79F43FF65}"/>
              </a:ext>
            </a:extLst>
          </p:cNvPr>
          <p:cNvSpPr txBox="1"/>
          <p:nvPr/>
        </p:nvSpPr>
        <p:spPr>
          <a:xfrm flipH="1">
            <a:off x="60069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발전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AE185C-9966-9517-2F1B-A0270B9331A3}"/>
              </a:ext>
            </a:extLst>
          </p:cNvPr>
          <p:cNvGrpSpPr/>
          <p:nvPr/>
        </p:nvGrpSpPr>
        <p:grpSpPr>
          <a:xfrm>
            <a:off x="922866" y="2096165"/>
            <a:ext cx="1940135" cy="1940136"/>
            <a:chOff x="922866" y="2223170"/>
            <a:chExt cx="1940135" cy="1940136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DBB0D958-88EF-6371-BF9A-D25C7732703C}"/>
                </a:ext>
              </a:extLst>
            </p:cNvPr>
            <p:cNvSpPr/>
            <p:nvPr/>
          </p:nvSpPr>
          <p:spPr>
            <a:xfrm>
              <a:off x="922866" y="2223170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CC35AF5-3BD4-8337-5743-2F39CA99E3EE}"/>
                </a:ext>
              </a:extLst>
            </p:cNvPr>
            <p:cNvSpPr/>
            <p:nvPr/>
          </p:nvSpPr>
          <p:spPr>
            <a:xfrm rot="10800000">
              <a:off x="922866" y="3193238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7FC4826-D1B4-5D6D-8814-901BB4A8C882}"/>
                </a:ext>
              </a:extLst>
            </p:cNvPr>
            <p:cNvSpPr/>
            <p:nvPr/>
          </p:nvSpPr>
          <p:spPr>
            <a:xfrm>
              <a:off x="1116880" y="2417184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453908-FB54-8CC6-194F-2AEE4BE3E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198" y="2586498"/>
            <a:ext cx="959471" cy="959471"/>
          </a:xfrm>
          <a:prstGeom prst="rect">
            <a:avLst/>
          </a:prstGeom>
        </p:spPr>
      </p:pic>
      <p:sp>
        <p:nvSpPr>
          <p:cNvPr id="9" name="1/2 액자 8">
            <a:extLst>
              <a:ext uri="{FF2B5EF4-FFF2-40B4-BE49-F238E27FC236}">
                <a16:creationId xmlns:a16="http://schemas.microsoft.com/office/drawing/2014/main" id="{1E2F5AE6-6795-6E20-5D8C-724B5FD44707}"/>
              </a:ext>
            </a:extLst>
          </p:cNvPr>
          <p:cNvSpPr/>
          <p:nvPr/>
        </p:nvSpPr>
        <p:spPr>
          <a:xfrm rot="13500000">
            <a:off x="1691440" y="4086304"/>
            <a:ext cx="402986" cy="402986"/>
          </a:xfrm>
          <a:prstGeom prst="halfFrame">
            <a:avLst>
              <a:gd name="adj1" fmla="val 23677"/>
              <a:gd name="adj2" fmla="val 24419"/>
            </a:avLst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DC2EDA-97AD-277F-3A96-053F2CCEE07A}"/>
              </a:ext>
            </a:extLst>
          </p:cNvPr>
          <p:cNvSpPr/>
          <p:nvPr/>
        </p:nvSpPr>
        <p:spPr>
          <a:xfrm>
            <a:off x="653199" y="4776933"/>
            <a:ext cx="2479468" cy="9970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43850-2571-81DB-85C5-43BB34BA89F7}"/>
              </a:ext>
            </a:extLst>
          </p:cNvPr>
          <p:cNvSpPr txBox="1"/>
          <p:nvPr/>
        </p:nvSpPr>
        <p:spPr>
          <a:xfrm>
            <a:off x="720177" y="4952306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질병 탐지 서비스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24DE6C-FE02-AF93-2039-18F8A9F3CA76}"/>
              </a:ext>
            </a:extLst>
          </p:cNvPr>
          <p:cNvGrpSpPr/>
          <p:nvPr/>
        </p:nvGrpSpPr>
        <p:grpSpPr>
          <a:xfrm>
            <a:off x="5125932" y="2096165"/>
            <a:ext cx="1940135" cy="1940136"/>
            <a:chOff x="5125932" y="2223170"/>
            <a:chExt cx="1940135" cy="1940136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C66C17C-EEBC-A077-F2ED-AC92E51BA593}"/>
                </a:ext>
              </a:extLst>
            </p:cNvPr>
            <p:cNvSpPr/>
            <p:nvPr/>
          </p:nvSpPr>
          <p:spPr>
            <a:xfrm>
              <a:off x="5125932" y="2223170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9A4F40F-0605-61AB-B435-080F0E37AC14}"/>
                </a:ext>
              </a:extLst>
            </p:cNvPr>
            <p:cNvSpPr/>
            <p:nvPr/>
          </p:nvSpPr>
          <p:spPr>
            <a:xfrm rot="10800000">
              <a:off x="5125932" y="3193238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B1E0C62-3465-69D0-5723-5276DF0CD785}"/>
                </a:ext>
              </a:extLst>
            </p:cNvPr>
            <p:cNvSpPr/>
            <p:nvPr/>
          </p:nvSpPr>
          <p:spPr>
            <a:xfrm>
              <a:off x="5319946" y="2417184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B842FE68-9929-DF7D-351B-1A60280B2052}"/>
              </a:ext>
            </a:extLst>
          </p:cNvPr>
          <p:cNvSpPr/>
          <p:nvPr/>
        </p:nvSpPr>
        <p:spPr>
          <a:xfrm rot="13500000">
            <a:off x="5894506" y="4086304"/>
            <a:ext cx="402986" cy="402986"/>
          </a:xfrm>
          <a:prstGeom prst="halfFrame">
            <a:avLst>
              <a:gd name="adj1" fmla="val 23677"/>
              <a:gd name="adj2" fmla="val 24419"/>
            </a:avLst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7EB0AE-7B5D-67F7-A00E-963A928AD720}"/>
              </a:ext>
            </a:extLst>
          </p:cNvPr>
          <p:cNvSpPr/>
          <p:nvPr/>
        </p:nvSpPr>
        <p:spPr>
          <a:xfrm>
            <a:off x="4856265" y="4776933"/>
            <a:ext cx="2479468" cy="9970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B99B5-A01D-CC3B-EBAD-B4DEDD52C939}"/>
              </a:ext>
            </a:extLst>
          </p:cNvPr>
          <p:cNvSpPr txBox="1"/>
          <p:nvPr/>
        </p:nvSpPr>
        <p:spPr>
          <a:xfrm>
            <a:off x="4895192" y="4952306"/>
            <a:ext cx="240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맞는 어플리케이션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086FB1-F110-0C85-AAD9-1A0178C3703A}"/>
              </a:ext>
            </a:extLst>
          </p:cNvPr>
          <p:cNvGrpSpPr/>
          <p:nvPr/>
        </p:nvGrpSpPr>
        <p:grpSpPr>
          <a:xfrm>
            <a:off x="9329000" y="2096164"/>
            <a:ext cx="1940135" cy="1940136"/>
            <a:chOff x="9329000" y="2223169"/>
            <a:chExt cx="1940135" cy="1940136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97F8D1A-0AEA-3606-542D-A20558CBA5D9}"/>
                </a:ext>
              </a:extLst>
            </p:cNvPr>
            <p:cNvSpPr/>
            <p:nvPr/>
          </p:nvSpPr>
          <p:spPr>
            <a:xfrm>
              <a:off x="9329000" y="2223169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CE675EE2-30F6-1D06-5AAD-D47E9DBEE3C7}"/>
                </a:ext>
              </a:extLst>
            </p:cNvPr>
            <p:cNvSpPr/>
            <p:nvPr/>
          </p:nvSpPr>
          <p:spPr>
            <a:xfrm rot="10800000">
              <a:off x="9329000" y="3193237"/>
              <a:ext cx="1940135" cy="970068"/>
            </a:xfrm>
            <a:custGeom>
              <a:avLst/>
              <a:gdLst>
                <a:gd name="connsiteX0" fmla="*/ 1079500 w 2159000"/>
                <a:gd name="connsiteY0" fmla="*/ 0 h 1079500"/>
                <a:gd name="connsiteX1" fmla="*/ 2159000 w 2159000"/>
                <a:gd name="connsiteY1" fmla="*/ 1079500 h 1079500"/>
                <a:gd name="connsiteX2" fmla="*/ 0 w 2159000"/>
                <a:gd name="connsiteY2" fmla="*/ 1079500 h 1079500"/>
                <a:gd name="connsiteX3" fmla="*/ 1079500 w 21590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0" h="1079500">
                  <a:moveTo>
                    <a:pt x="1079500" y="0"/>
                  </a:moveTo>
                  <a:cubicBezTo>
                    <a:pt x="1675691" y="0"/>
                    <a:pt x="2159000" y="483309"/>
                    <a:pt x="2159000" y="1079500"/>
                  </a:cubicBezTo>
                  <a:lnTo>
                    <a:pt x="0" y="1079500"/>
                  </a:lnTo>
                  <a:cubicBezTo>
                    <a:pt x="0" y="483309"/>
                    <a:pt x="483309" y="0"/>
                    <a:pt x="1079500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66DA0FD-E3C8-8BE2-196D-222DAD2156F2}"/>
                </a:ext>
              </a:extLst>
            </p:cNvPr>
            <p:cNvSpPr/>
            <p:nvPr/>
          </p:nvSpPr>
          <p:spPr>
            <a:xfrm>
              <a:off x="9523014" y="2417183"/>
              <a:ext cx="1552108" cy="1552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1/2 액자 29">
            <a:extLst>
              <a:ext uri="{FF2B5EF4-FFF2-40B4-BE49-F238E27FC236}">
                <a16:creationId xmlns:a16="http://schemas.microsoft.com/office/drawing/2014/main" id="{8CB32319-53EE-C789-4C0C-029868617BAF}"/>
              </a:ext>
            </a:extLst>
          </p:cNvPr>
          <p:cNvSpPr/>
          <p:nvPr/>
        </p:nvSpPr>
        <p:spPr>
          <a:xfrm rot="13500000">
            <a:off x="10097574" y="4086304"/>
            <a:ext cx="402986" cy="402986"/>
          </a:xfrm>
          <a:prstGeom prst="halfFrame">
            <a:avLst>
              <a:gd name="adj1" fmla="val 23677"/>
              <a:gd name="adj2" fmla="val 24419"/>
            </a:avLst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24B5D8-CBDD-2124-20AC-75529010BE74}"/>
              </a:ext>
            </a:extLst>
          </p:cNvPr>
          <p:cNvSpPr/>
          <p:nvPr/>
        </p:nvSpPr>
        <p:spPr>
          <a:xfrm>
            <a:off x="9059333" y="4776933"/>
            <a:ext cx="2479468" cy="9970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BA215-5673-1251-53AA-D5C7513EFA99}"/>
              </a:ext>
            </a:extLst>
          </p:cNvPr>
          <p:cNvSpPr txBox="1"/>
          <p:nvPr/>
        </p:nvSpPr>
        <p:spPr>
          <a:xfrm>
            <a:off x="9155166" y="4952306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추가적인 작물들에 대한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병징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 제공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73098-410D-332E-513D-89FAC7602CCE}"/>
              </a:ext>
            </a:extLst>
          </p:cNvPr>
          <p:cNvGrpSpPr/>
          <p:nvPr/>
        </p:nvGrpSpPr>
        <p:grpSpPr>
          <a:xfrm>
            <a:off x="5632477" y="2602711"/>
            <a:ext cx="927044" cy="927044"/>
            <a:chOff x="5632477" y="2729715"/>
            <a:chExt cx="927044" cy="92704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B5ADE61-266A-5617-E9CE-DA189040B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32477" y="2729715"/>
              <a:ext cx="927044" cy="927044"/>
            </a:xfrm>
            <a:prstGeom prst="rect">
              <a:avLst/>
            </a:prstGeom>
          </p:spPr>
        </p:pic>
        <p:pic>
          <p:nvPicPr>
            <p:cNvPr id="34" name="그림 3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7992E90-1ACC-1746-CD97-056473F9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666" y="3023904"/>
              <a:ext cx="338666" cy="338666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8B06881-93E2-4DEF-254F-0AA9F131BE4B}"/>
              </a:ext>
            </a:extLst>
          </p:cNvPr>
          <p:cNvGrpSpPr/>
          <p:nvPr/>
        </p:nvGrpSpPr>
        <p:grpSpPr>
          <a:xfrm>
            <a:off x="9827753" y="2566801"/>
            <a:ext cx="942629" cy="998863"/>
            <a:chOff x="9827753" y="2665688"/>
            <a:chExt cx="942629" cy="99886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139F469-51E2-B84D-2431-A298AE7A7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27753" y="2721922"/>
              <a:ext cx="942629" cy="942629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6B32D40-8ED7-8292-EAFE-3BCA6ED366EB}"/>
                </a:ext>
              </a:extLst>
            </p:cNvPr>
            <p:cNvSpPr/>
            <p:nvPr/>
          </p:nvSpPr>
          <p:spPr>
            <a:xfrm>
              <a:off x="10332816" y="2721921"/>
              <a:ext cx="356382" cy="356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2792F85-1742-361A-6588-C753F8B8B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9067" y="2665688"/>
              <a:ext cx="439861" cy="439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06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B4DCE5-39D7-F6E4-40F5-258D4C9432BF}"/>
              </a:ext>
            </a:extLst>
          </p:cNvPr>
          <p:cNvSpPr txBox="1"/>
          <p:nvPr/>
        </p:nvSpPr>
        <p:spPr>
          <a:xfrm>
            <a:off x="3579125" y="2400925"/>
            <a:ext cx="5033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49A65A-BE87-C1CE-67EE-B17915F3C02B}"/>
              </a:ext>
            </a:extLst>
          </p:cNvPr>
          <p:cNvSpPr/>
          <p:nvPr/>
        </p:nvSpPr>
        <p:spPr>
          <a:xfrm>
            <a:off x="3733800" y="2218267"/>
            <a:ext cx="829733" cy="11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DEF8E-4D96-665A-89D6-049F9DA541EA}"/>
              </a:ext>
            </a:extLst>
          </p:cNvPr>
          <p:cNvSpPr txBox="1"/>
          <p:nvPr/>
        </p:nvSpPr>
        <p:spPr>
          <a:xfrm>
            <a:off x="6218450" y="6477001"/>
            <a:ext cx="5952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Image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by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Freepik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|  Image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by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Flaticon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|  Image by </a:t>
            </a: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thenounproject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|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사진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unsplash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5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FAFB9-2E5F-EA82-20FB-49E47B580FE9}"/>
              </a:ext>
            </a:extLst>
          </p:cNvPr>
          <p:cNvSpPr/>
          <p:nvPr/>
        </p:nvSpPr>
        <p:spPr>
          <a:xfrm>
            <a:off x="5666622" y="2248926"/>
            <a:ext cx="2930278" cy="19283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1C794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BDF841-AE2A-F7BD-A0DE-E5E9F662FF5D}"/>
              </a:ext>
            </a:extLst>
          </p:cNvPr>
          <p:cNvCxnSpPr>
            <a:cxnSpLocks/>
          </p:cNvCxnSpPr>
          <p:nvPr/>
        </p:nvCxnSpPr>
        <p:spPr>
          <a:xfrm flipV="1">
            <a:off x="8920318" y="2838907"/>
            <a:ext cx="0" cy="130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3599C30-D520-112C-2611-1A240D536098}"/>
              </a:ext>
            </a:extLst>
          </p:cNvPr>
          <p:cNvSpPr/>
          <p:nvPr/>
        </p:nvSpPr>
        <p:spPr>
          <a:xfrm>
            <a:off x="810941" y="1813165"/>
            <a:ext cx="3231670" cy="32316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D6593B7-B053-7534-1DFD-9168BE8F4BD5}"/>
              </a:ext>
            </a:extLst>
          </p:cNvPr>
          <p:cNvSpPr/>
          <p:nvPr/>
        </p:nvSpPr>
        <p:spPr>
          <a:xfrm>
            <a:off x="810941" y="1"/>
            <a:ext cx="3231670" cy="1615835"/>
          </a:xfrm>
          <a:custGeom>
            <a:avLst/>
            <a:gdLst>
              <a:gd name="connsiteX0" fmla="*/ 0 w 3231670"/>
              <a:gd name="connsiteY0" fmla="*/ 0 h 1615835"/>
              <a:gd name="connsiteX1" fmla="*/ 807918 w 3231670"/>
              <a:gd name="connsiteY1" fmla="*/ 0 h 1615835"/>
              <a:gd name="connsiteX2" fmla="*/ 1615836 w 3231670"/>
              <a:gd name="connsiteY2" fmla="*/ 807918 h 1615835"/>
              <a:gd name="connsiteX3" fmla="*/ 2423754 w 3231670"/>
              <a:gd name="connsiteY3" fmla="*/ 0 h 1615835"/>
              <a:gd name="connsiteX4" fmla="*/ 3231670 w 3231670"/>
              <a:gd name="connsiteY4" fmla="*/ 0 h 1615835"/>
              <a:gd name="connsiteX5" fmla="*/ 1615835 w 3231670"/>
              <a:gd name="connsiteY5" fmla="*/ 1615835 h 1615835"/>
              <a:gd name="connsiteX6" fmla="*/ 0 w 3231670"/>
              <a:gd name="connsiteY6" fmla="*/ 0 h 161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670" h="1615835">
                <a:moveTo>
                  <a:pt x="0" y="0"/>
                </a:moveTo>
                <a:lnTo>
                  <a:pt x="807918" y="0"/>
                </a:lnTo>
                <a:cubicBezTo>
                  <a:pt x="807918" y="446201"/>
                  <a:pt x="1169635" y="807918"/>
                  <a:pt x="1615836" y="807918"/>
                </a:cubicBezTo>
                <a:cubicBezTo>
                  <a:pt x="2062037" y="807918"/>
                  <a:pt x="2423754" y="446201"/>
                  <a:pt x="2423754" y="0"/>
                </a:cubicBezTo>
                <a:lnTo>
                  <a:pt x="3231670" y="0"/>
                </a:lnTo>
                <a:cubicBezTo>
                  <a:pt x="3231670" y="892401"/>
                  <a:pt x="2508236" y="1615835"/>
                  <a:pt x="1615835" y="1615835"/>
                </a:cubicBezTo>
                <a:cubicBezTo>
                  <a:pt x="723434" y="1615835"/>
                  <a:pt x="0" y="89240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778F2E3-D046-2FDF-F0FE-7AC67B29BE43}"/>
              </a:ext>
            </a:extLst>
          </p:cNvPr>
          <p:cNvSpPr/>
          <p:nvPr/>
        </p:nvSpPr>
        <p:spPr>
          <a:xfrm>
            <a:off x="810941" y="5242166"/>
            <a:ext cx="3231670" cy="1619451"/>
          </a:xfrm>
          <a:custGeom>
            <a:avLst/>
            <a:gdLst>
              <a:gd name="connsiteX0" fmla="*/ 1615835 w 3231670"/>
              <a:gd name="connsiteY0" fmla="*/ 0 h 1619451"/>
              <a:gd name="connsiteX1" fmla="*/ 3231670 w 3231670"/>
              <a:gd name="connsiteY1" fmla="*/ 1615835 h 1619451"/>
              <a:gd name="connsiteX2" fmla="*/ 3231488 w 3231670"/>
              <a:gd name="connsiteY2" fmla="*/ 1619451 h 1619451"/>
              <a:gd name="connsiteX3" fmla="*/ 2423390 w 3231670"/>
              <a:gd name="connsiteY3" fmla="*/ 1619451 h 1619451"/>
              <a:gd name="connsiteX4" fmla="*/ 2423754 w 3231670"/>
              <a:gd name="connsiteY4" fmla="*/ 1615835 h 1619451"/>
              <a:gd name="connsiteX5" fmla="*/ 1615836 w 3231670"/>
              <a:gd name="connsiteY5" fmla="*/ 807917 h 1619451"/>
              <a:gd name="connsiteX6" fmla="*/ 807918 w 3231670"/>
              <a:gd name="connsiteY6" fmla="*/ 1615835 h 1619451"/>
              <a:gd name="connsiteX7" fmla="*/ 808283 w 3231670"/>
              <a:gd name="connsiteY7" fmla="*/ 1619451 h 1619451"/>
              <a:gd name="connsiteX8" fmla="*/ 183 w 3231670"/>
              <a:gd name="connsiteY8" fmla="*/ 1619451 h 1619451"/>
              <a:gd name="connsiteX9" fmla="*/ 0 w 3231670"/>
              <a:gd name="connsiteY9" fmla="*/ 1615835 h 1619451"/>
              <a:gd name="connsiteX10" fmla="*/ 1615835 w 3231670"/>
              <a:gd name="connsiteY10" fmla="*/ 0 h 16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1670" h="1619451">
                <a:moveTo>
                  <a:pt x="1615835" y="0"/>
                </a:moveTo>
                <a:cubicBezTo>
                  <a:pt x="2508236" y="0"/>
                  <a:pt x="3231670" y="723434"/>
                  <a:pt x="3231670" y="1615835"/>
                </a:cubicBezTo>
                <a:lnTo>
                  <a:pt x="3231488" y="1619451"/>
                </a:lnTo>
                <a:lnTo>
                  <a:pt x="2423390" y="1619451"/>
                </a:lnTo>
                <a:lnTo>
                  <a:pt x="2423754" y="1615835"/>
                </a:lnTo>
                <a:cubicBezTo>
                  <a:pt x="2423754" y="1169634"/>
                  <a:pt x="2062037" y="807917"/>
                  <a:pt x="1615836" y="807917"/>
                </a:cubicBezTo>
                <a:cubicBezTo>
                  <a:pt x="1169635" y="807917"/>
                  <a:pt x="807918" y="1169634"/>
                  <a:pt x="807918" y="1615835"/>
                </a:cubicBezTo>
                <a:lnTo>
                  <a:pt x="808283" y="1619451"/>
                </a:lnTo>
                <a:lnTo>
                  <a:pt x="183" y="1619451"/>
                </a:lnTo>
                <a:lnTo>
                  <a:pt x="0" y="1615835"/>
                </a:lnTo>
                <a:cubicBezTo>
                  <a:pt x="0" y="723434"/>
                  <a:pt x="723434" y="0"/>
                  <a:pt x="1615835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01E43C-7720-FDE2-E56F-49D25593C665}"/>
              </a:ext>
            </a:extLst>
          </p:cNvPr>
          <p:cNvSpPr/>
          <p:nvPr/>
        </p:nvSpPr>
        <p:spPr>
          <a:xfrm>
            <a:off x="1165230" y="2167454"/>
            <a:ext cx="2523092" cy="2523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865B4BC-14D1-911A-35CA-D1818A94A06B}"/>
              </a:ext>
            </a:extLst>
          </p:cNvPr>
          <p:cNvSpPr/>
          <p:nvPr/>
        </p:nvSpPr>
        <p:spPr>
          <a:xfrm>
            <a:off x="1454134" y="2456358"/>
            <a:ext cx="1945284" cy="19452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식물을 든 펼친 손 단색으로 채워진">
            <a:extLst>
              <a:ext uri="{FF2B5EF4-FFF2-40B4-BE49-F238E27FC236}">
                <a16:creationId xmlns:a16="http://schemas.microsoft.com/office/drawing/2014/main" id="{4C5D6E24-29B2-52AF-0C1B-89B57AFA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5763" y="2697987"/>
            <a:ext cx="1462026" cy="14620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4387823-226B-6871-3E70-999A16409274}"/>
              </a:ext>
            </a:extLst>
          </p:cNvPr>
          <p:cNvSpPr/>
          <p:nvPr/>
        </p:nvSpPr>
        <p:spPr>
          <a:xfrm>
            <a:off x="9229896" y="2688194"/>
            <a:ext cx="2767869" cy="14329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도시농업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농작물 질병 진단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40043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B6B8584-32F0-6095-CCE7-2775126375CD}"/>
              </a:ext>
            </a:extLst>
          </p:cNvPr>
          <p:cNvSpPr txBox="1"/>
          <p:nvPr/>
        </p:nvSpPr>
        <p:spPr>
          <a:xfrm flipH="1">
            <a:off x="587375" y="1076467"/>
            <a:ext cx="231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도시농업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89ADFB-11B2-F967-E029-5ED36A2DA4CF}"/>
              </a:ext>
            </a:extLst>
          </p:cNvPr>
          <p:cNvSpPr/>
          <p:nvPr/>
        </p:nvSpPr>
        <p:spPr>
          <a:xfrm>
            <a:off x="1186608" y="2102382"/>
            <a:ext cx="3865418" cy="386541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23B3CA-E1D6-C588-8AF5-AD80101BE9C6}"/>
              </a:ext>
            </a:extLst>
          </p:cNvPr>
          <p:cNvSpPr/>
          <p:nvPr/>
        </p:nvSpPr>
        <p:spPr>
          <a:xfrm>
            <a:off x="1186608" y="2102382"/>
            <a:ext cx="3865418" cy="3865418"/>
          </a:xfrm>
          <a:prstGeom prst="ellipse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F6D127-FB2F-68EE-ECC5-DDD2C0A85770}"/>
              </a:ext>
            </a:extLst>
          </p:cNvPr>
          <p:cNvGrpSpPr/>
          <p:nvPr/>
        </p:nvGrpSpPr>
        <p:grpSpPr>
          <a:xfrm>
            <a:off x="5392854" y="2210143"/>
            <a:ext cx="5015868" cy="769010"/>
            <a:chOff x="5392854" y="2210143"/>
            <a:chExt cx="5015868" cy="7690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E0CA1EF-E4C5-F3B3-9D01-D171ABDF7BF1}"/>
                </a:ext>
              </a:extLst>
            </p:cNvPr>
            <p:cNvSpPr/>
            <p:nvPr/>
          </p:nvSpPr>
          <p:spPr>
            <a:xfrm>
              <a:off x="8535542" y="2333038"/>
              <a:ext cx="18731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공간 활용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B51CC8C-CD2F-CF70-9BA5-442808FA87B3}"/>
                </a:ext>
              </a:extLst>
            </p:cNvPr>
            <p:cNvCxnSpPr>
              <a:cxnSpLocks/>
            </p:cNvCxnSpPr>
            <p:nvPr/>
          </p:nvCxnSpPr>
          <p:spPr>
            <a:xfrm>
              <a:off x="5392854" y="2594648"/>
              <a:ext cx="1446840" cy="0"/>
            </a:xfrm>
            <a:prstGeom prst="line">
              <a:avLst/>
            </a:prstGeom>
            <a:ln w="6350">
              <a:solidFill>
                <a:schemeClr val="tx1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A5EED6-19DC-A9C8-628D-2100A3183450}"/>
                </a:ext>
              </a:extLst>
            </p:cNvPr>
            <p:cNvGrpSpPr/>
            <p:nvPr/>
          </p:nvGrpSpPr>
          <p:grpSpPr>
            <a:xfrm>
              <a:off x="7472464" y="2210143"/>
              <a:ext cx="769012" cy="769010"/>
              <a:chOff x="7472464" y="2210143"/>
              <a:chExt cx="769012" cy="76901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B77A7C9-B736-9AAA-24D3-0516DA7131C0}"/>
                  </a:ext>
                </a:extLst>
              </p:cNvPr>
              <p:cNvSpPr/>
              <p:nvPr/>
            </p:nvSpPr>
            <p:spPr>
              <a:xfrm>
                <a:off x="7472464" y="2210143"/>
                <a:ext cx="769012" cy="769010"/>
              </a:xfrm>
              <a:prstGeom prst="ellipse">
                <a:avLst/>
              </a:prstGeom>
              <a:solidFill>
                <a:srgbClr val="7EAA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 descr="직사각형, 디자인, 화이트, 라인이(가) 표시된 사진&#10;&#10;자동 생성된 설명">
                <a:extLst>
                  <a:ext uri="{FF2B5EF4-FFF2-40B4-BE49-F238E27FC236}">
                    <a16:creationId xmlns:a16="http://schemas.microsoft.com/office/drawing/2014/main" id="{E66BB6F5-1476-B456-8FBF-9FA3D291D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7106" y="2324784"/>
                <a:ext cx="539728" cy="539728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91DAF7-0608-2D57-B3EE-3B1A22F3498B}"/>
              </a:ext>
            </a:extLst>
          </p:cNvPr>
          <p:cNvGrpSpPr/>
          <p:nvPr/>
        </p:nvGrpSpPr>
        <p:grpSpPr>
          <a:xfrm>
            <a:off x="5810017" y="3452175"/>
            <a:ext cx="5195375" cy="769010"/>
            <a:chOff x="5810017" y="3468528"/>
            <a:chExt cx="5195375" cy="7690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29745F-D6D4-6608-DC80-6BD100C79887}"/>
                </a:ext>
              </a:extLst>
            </p:cNvPr>
            <p:cNvSpPr/>
            <p:nvPr/>
          </p:nvSpPr>
          <p:spPr>
            <a:xfrm>
              <a:off x="9132212" y="3591423"/>
              <a:ext cx="18731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식량 생산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BB2D089-4131-2EF1-811B-3D23959913BF}"/>
                </a:ext>
              </a:extLst>
            </p:cNvPr>
            <p:cNvCxnSpPr>
              <a:cxnSpLocks/>
            </p:cNvCxnSpPr>
            <p:nvPr/>
          </p:nvCxnSpPr>
          <p:spPr>
            <a:xfrm>
              <a:off x="5810017" y="3853033"/>
              <a:ext cx="1446840" cy="0"/>
            </a:xfrm>
            <a:prstGeom prst="line">
              <a:avLst/>
            </a:prstGeom>
            <a:ln w="6350">
              <a:solidFill>
                <a:schemeClr val="tx1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701996D-5918-CB43-CF2B-74DF50141219}"/>
                </a:ext>
              </a:extLst>
            </p:cNvPr>
            <p:cNvGrpSpPr/>
            <p:nvPr/>
          </p:nvGrpSpPr>
          <p:grpSpPr>
            <a:xfrm>
              <a:off x="8014848" y="3468528"/>
              <a:ext cx="769012" cy="769010"/>
              <a:chOff x="7472464" y="3468528"/>
              <a:chExt cx="769012" cy="76901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22B8157-868B-E620-CA04-FD2185B3DF83}"/>
                  </a:ext>
                </a:extLst>
              </p:cNvPr>
              <p:cNvSpPr/>
              <p:nvPr/>
            </p:nvSpPr>
            <p:spPr>
              <a:xfrm>
                <a:off x="7472464" y="3468528"/>
                <a:ext cx="769012" cy="769010"/>
              </a:xfrm>
              <a:prstGeom prst="ellipse">
                <a:avLst/>
              </a:prstGeom>
              <a:solidFill>
                <a:srgbClr val="7EAA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99CBDB5-EA07-EAA6-E7A2-5F1B1E82E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87106" y="3583169"/>
                <a:ext cx="539728" cy="539728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81BF10-0EBE-6AF0-BBD4-C1BBC354436E}"/>
              </a:ext>
            </a:extLst>
          </p:cNvPr>
          <p:cNvGrpSpPr/>
          <p:nvPr/>
        </p:nvGrpSpPr>
        <p:grpSpPr>
          <a:xfrm>
            <a:off x="5392854" y="4694208"/>
            <a:ext cx="5015868" cy="769010"/>
            <a:chOff x="5392854" y="4694208"/>
            <a:chExt cx="5015868" cy="7690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AA7066-24E2-EE0D-81E1-EAF64D37FEF3}"/>
                </a:ext>
              </a:extLst>
            </p:cNvPr>
            <p:cNvSpPr/>
            <p:nvPr/>
          </p:nvSpPr>
          <p:spPr>
            <a:xfrm>
              <a:off x="8535542" y="4817103"/>
              <a:ext cx="18731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다차원 가치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9A1B9D-1802-F29F-5B58-27D69EC51606}"/>
                </a:ext>
              </a:extLst>
            </p:cNvPr>
            <p:cNvCxnSpPr>
              <a:cxnSpLocks/>
            </p:cNvCxnSpPr>
            <p:nvPr/>
          </p:nvCxnSpPr>
          <p:spPr>
            <a:xfrm>
              <a:off x="5392854" y="5078713"/>
              <a:ext cx="1446840" cy="0"/>
            </a:xfrm>
            <a:prstGeom prst="line">
              <a:avLst/>
            </a:prstGeom>
            <a:ln w="6350">
              <a:solidFill>
                <a:schemeClr val="tx1"/>
              </a:solidFill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C3D713D-C3DC-9D47-9D32-52F4EDEE08AB}"/>
                </a:ext>
              </a:extLst>
            </p:cNvPr>
            <p:cNvGrpSpPr/>
            <p:nvPr/>
          </p:nvGrpSpPr>
          <p:grpSpPr>
            <a:xfrm>
              <a:off x="7472464" y="4694208"/>
              <a:ext cx="769012" cy="769010"/>
              <a:chOff x="7472464" y="4694208"/>
              <a:chExt cx="769012" cy="76901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754D648-D5EB-AC2C-C713-A920A5CE8984}"/>
                  </a:ext>
                </a:extLst>
              </p:cNvPr>
              <p:cNvSpPr/>
              <p:nvPr/>
            </p:nvSpPr>
            <p:spPr>
              <a:xfrm>
                <a:off x="7472464" y="4694208"/>
                <a:ext cx="769012" cy="769010"/>
              </a:xfrm>
              <a:prstGeom prst="ellipse">
                <a:avLst/>
              </a:prstGeom>
              <a:solidFill>
                <a:srgbClr val="7EAA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5599A65-0D73-B9D3-07E6-64ED41B9E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87106" y="4808849"/>
                <a:ext cx="539728" cy="539728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504DC3-A106-F5CC-2993-11523F63D87E}"/>
              </a:ext>
            </a:extLst>
          </p:cNvPr>
          <p:cNvSpPr txBox="1"/>
          <p:nvPr/>
        </p:nvSpPr>
        <p:spPr>
          <a:xfrm>
            <a:off x="1200150" y="36827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6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86CB82-B1E7-744E-8596-AF7B08552B55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도시농업 참여자 수 추이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4C8760-82F1-751D-D055-10D492A1C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902120"/>
              </p:ext>
            </p:extLst>
          </p:nvPr>
        </p:nvGraphicFramePr>
        <p:xfrm>
          <a:off x="623889" y="2064226"/>
          <a:ext cx="11043618" cy="446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D07D979-F18E-4CCA-C7A0-47AD47BF4AFB}"/>
              </a:ext>
            </a:extLst>
          </p:cNvPr>
          <p:cNvSpPr txBox="1"/>
          <p:nvPr/>
        </p:nvSpPr>
        <p:spPr>
          <a:xfrm>
            <a:off x="1200150" y="36827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5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D5AC43-0636-C669-0C18-07A5597B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73366"/>
              </p:ext>
            </p:extLst>
          </p:nvPr>
        </p:nvGraphicFramePr>
        <p:xfrm>
          <a:off x="1942785" y="1995225"/>
          <a:ext cx="8496300" cy="4227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226">
                  <a:extLst>
                    <a:ext uri="{9D8B030D-6E8A-4147-A177-3AD203B41FA5}">
                      <a16:colId xmlns:a16="http://schemas.microsoft.com/office/drawing/2014/main" val="256398006"/>
                    </a:ext>
                  </a:extLst>
                </a:gridCol>
                <a:gridCol w="2833037">
                  <a:extLst>
                    <a:ext uri="{9D8B030D-6E8A-4147-A177-3AD203B41FA5}">
                      <a16:colId xmlns:a16="http://schemas.microsoft.com/office/drawing/2014/main" val="1050736179"/>
                    </a:ext>
                  </a:extLst>
                </a:gridCol>
                <a:gridCol w="2833037">
                  <a:extLst>
                    <a:ext uri="{9D8B030D-6E8A-4147-A177-3AD203B41FA5}">
                      <a16:colId xmlns:a16="http://schemas.microsoft.com/office/drawing/2014/main" val="2493640947"/>
                    </a:ext>
                  </a:extLst>
                </a:gridCol>
              </a:tblGrid>
              <a:tr h="554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대분류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중분류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금액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855232"/>
                  </a:ext>
                </a:extLst>
              </a:tr>
              <a:tr h="3600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n>
                            <a:noFill/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경제적 가치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소득증대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tabLst/>
                      </a:pPr>
                      <a:r>
                        <a:rPr lang="en-US" altLang="ko-KR" sz="1400" b="1" dirty="0">
                          <a:ln>
                            <a:noFill/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 573	</a:t>
                      </a:r>
                      <a:endParaRPr lang="ko-KR" altLang="en-US" sz="1400" b="1" dirty="0">
                        <a:ln>
                          <a:noFill/>
                        </a:ln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159646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산업파급효과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n>
                            <a:noFill/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30,517	</a:t>
                      </a:r>
                      <a:endParaRPr lang="ko-KR" altLang="en-US" sz="1400" b="1" dirty="0">
                        <a:ln>
                          <a:noFill/>
                        </a:ln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39118"/>
                  </a:ext>
                </a:extLst>
              </a:tr>
              <a:tr h="36007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사회적 가치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4,211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09535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공동체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1,456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25289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문화</a:t>
                      </a: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복지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3,062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7733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4,688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098192"/>
                  </a:ext>
                </a:extLst>
              </a:tr>
              <a:tr h="3600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환경적 가치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1,810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31370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환경정화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1,854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774901"/>
                  </a:ext>
                </a:extLst>
              </a:tr>
              <a:tr h="3600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환경녹화</a:t>
                      </a:r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1,789	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315665"/>
                  </a:ext>
                </a:extLst>
              </a:tr>
              <a:tr h="4320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전체 총합계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     52,367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	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1194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2B54F6-AF1C-4AAF-A8B5-62C72C3FB2BC}"/>
              </a:ext>
            </a:extLst>
          </p:cNvPr>
          <p:cNvSpPr txBox="1"/>
          <p:nvPr/>
        </p:nvSpPr>
        <p:spPr>
          <a:xfrm>
            <a:off x="9658448" y="1733615"/>
            <a:ext cx="964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 </a:t>
            </a:r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</a:t>
            </a:r>
            <a:r>
              <a:rPr lang="en-US" altLang="ko-KR" sz="1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9B54A-EBAF-DBB5-8B8A-A20969DB0F91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도시농업 추정 가치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C90AD1-F4C4-29F3-B297-BC90472B6EBA}"/>
              </a:ext>
            </a:extLst>
          </p:cNvPr>
          <p:cNvSpPr/>
          <p:nvPr/>
        </p:nvSpPr>
        <p:spPr>
          <a:xfrm>
            <a:off x="1942785" y="5772150"/>
            <a:ext cx="8534715" cy="469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DD39E-A5C8-51DA-46A1-158C521E9029}"/>
              </a:ext>
            </a:extLst>
          </p:cNvPr>
          <p:cNvSpPr txBox="1"/>
          <p:nvPr/>
        </p:nvSpPr>
        <p:spPr>
          <a:xfrm>
            <a:off x="1200150" y="36827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7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849759A-6706-3FE8-D118-DB54548FE89A}"/>
              </a:ext>
            </a:extLst>
          </p:cNvPr>
          <p:cNvSpPr txBox="1"/>
          <p:nvPr/>
        </p:nvSpPr>
        <p:spPr>
          <a:xfrm flipH="1">
            <a:off x="587375" y="1076467"/>
            <a:ext cx="547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농작물 질병 진단</a:t>
            </a: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AC7E342B-F9D6-4FAD-EBBA-F5D234C41228}"/>
              </a:ext>
            </a:extLst>
          </p:cNvPr>
          <p:cNvGrpSpPr/>
          <p:nvPr/>
        </p:nvGrpSpPr>
        <p:grpSpPr>
          <a:xfrm>
            <a:off x="8840675" y="2271556"/>
            <a:ext cx="2754650" cy="2452844"/>
            <a:chOff x="9177000" y="4017806"/>
            <a:chExt cx="2754650" cy="2452844"/>
          </a:xfrm>
        </p:grpSpPr>
        <p:sp>
          <p:nvSpPr>
            <p:cNvPr id="1032" name="사각형: 둥근 모서리 1031">
              <a:extLst>
                <a:ext uri="{FF2B5EF4-FFF2-40B4-BE49-F238E27FC236}">
                  <a16:creationId xmlns:a16="http://schemas.microsoft.com/office/drawing/2014/main" id="{2CF1B4B9-B950-95FF-CC91-296AA98A9E4F}"/>
                </a:ext>
              </a:extLst>
            </p:cNvPr>
            <p:cNvSpPr/>
            <p:nvPr/>
          </p:nvSpPr>
          <p:spPr>
            <a:xfrm>
              <a:off x="9177000" y="4017806"/>
              <a:ext cx="2754650" cy="2452844"/>
            </a:xfrm>
            <a:prstGeom prst="roundRect">
              <a:avLst>
                <a:gd name="adj" fmla="val 85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92ED03E2-6240-BB53-2D47-7221BC01FF5F}"/>
                </a:ext>
              </a:extLst>
            </p:cNvPr>
            <p:cNvGrpSpPr/>
            <p:nvPr/>
          </p:nvGrpSpPr>
          <p:grpSpPr>
            <a:xfrm>
              <a:off x="9896313" y="4187112"/>
              <a:ext cx="1316025" cy="1616759"/>
              <a:chOff x="8121158" y="3226489"/>
              <a:chExt cx="1316025" cy="1616759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1EBD9C44-460F-2BE9-A2C0-A6F712663C58}"/>
                  </a:ext>
                </a:extLst>
              </p:cNvPr>
              <p:cNvSpPr/>
              <p:nvPr/>
            </p:nvSpPr>
            <p:spPr>
              <a:xfrm>
                <a:off x="8216170" y="3226489"/>
                <a:ext cx="1126000" cy="1616759"/>
              </a:xfrm>
              <a:prstGeom prst="roundRect">
                <a:avLst/>
              </a:prstGeom>
              <a:solidFill>
                <a:srgbClr val="7EAA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43" name="그룹 1042">
                <a:extLst>
                  <a:ext uri="{FF2B5EF4-FFF2-40B4-BE49-F238E27FC236}">
                    <a16:creationId xmlns:a16="http://schemas.microsoft.com/office/drawing/2014/main" id="{57F5180D-8A00-7EC6-21F5-DA37883C0A52}"/>
                  </a:ext>
                </a:extLst>
              </p:cNvPr>
              <p:cNvGrpSpPr/>
              <p:nvPr/>
            </p:nvGrpSpPr>
            <p:grpSpPr>
              <a:xfrm>
                <a:off x="8121158" y="3376856"/>
                <a:ext cx="1316025" cy="1316025"/>
                <a:chOff x="8121158" y="3429000"/>
                <a:chExt cx="1316025" cy="1316025"/>
              </a:xfrm>
            </p:grpSpPr>
            <p:pic>
              <p:nvPicPr>
                <p:cNvPr id="1035" name="그림 1034">
                  <a:extLst>
                    <a:ext uri="{FF2B5EF4-FFF2-40B4-BE49-F238E27FC236}">
                      <a16:creationId xmlns:a16="http://schemas.microsoft.com/office/drawing/2014/main" id="{461B68FF-E659-20F5-AA89-5C530BF24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21158" y="3429000"/>
                  <a:ext cx="1316025" cy="1316025"/>
                </a:xfrm>
                <a:prstGeom prst="rect">
                  <a:avLst/>
                </a:prstGeom>
              </p:spPr>
            </p:pic>
            <p:pic>
              <p:nvPicPr>
                <p:cNvPr id="1042" name="그림 1041" descr="폰트, 그래픽, 상징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618D3DAB-B2BE-30D2-65CB-F0665DECB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5973" y="3872002"/>
                  <a:ext cx="466393" cy="466393"/>
                </a:xfrm>
                <a:prstGeom prst="rect">
                  <a:avLst/>
                </a:prstGeom>
              </p:spPr>
            </p:pic>
          </p:grpSp>
        </p:grp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1BFD3199-7718-0D7D-D98A-F70E1DB62A6F}"/>
                </a:ext>
              </a:extLst>
            </p:cNvPr>
            <p:cNvSpPr/>
            <p:nvPr/>
          </p:nvSpPr>
          <p:spPr>
            <a:xfrm>
              <a:off x="9225737" y="5928682"/>
              <a:ext cx="26571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병충해 진단 서비스 어플</a:t>
              </a:r>
            </a:p>
          </p:txBody>
        </p:sp>
      </p:grpSp>
      <p:sp>
        <p:nvSpPr>
          <p:cNvPr id="1066" name="이등변 삼각형 1065">
            <a:extLst>
              <a:ext uri="{FF2B5EF4-FFF2-40B4-BE49-F238E27FC236}">
                <a16:creationId xmlns:a16="http://schemas.microsoft.com/office/drawing/2014/main" id="{A2AD8754-66BA-2474-DAAE-C2A0D54EEA0F}"/>
              </a:ext>
            </a:extLst>
          </p:cNvPr>
          <p:cNvSpPr/>
          <p:nvPr/>
        </p:nvSpPr>
        <p:spPr>
          <a:xfrm rot="5400000">
            <a:off x="4296093" y="3362108"/>
            <a:ext cx="395078" cy="3405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C27F3E64-B0BC-AD71-A4E9-88003C2D1214}"/>
              </a:ext>
            </a:extLst>
          </p:cNvPr>
          <p:cNvGrpSpPr/>
          <p:nvPr/>
        </p:nvGrpSpPr>
        <p:grpSpPr>
          <a:xfrm>
            <a:off x="4912377" y="2271556"/>
            <a:ext cx="3090809" cy="2452844"/>
            <a:chOff x="5127404" y="4017806"/>
            <a:chExt cx="3090809" cy="2452844"/>
          </a:xfrm>
        </p:grpSpPr>
        <p:sp>
          <p:nvSpPr>
            <p:cNvPr id="1067" name="사각형: 둥근 모서리 1066">
              <a:extLst>
                <a:ext uri="{FF2B5EF4-FFF2-40B4-BE49-F238E27FC236}">
                  <a16:creationId xmlns:a16="http://schemas.microsoft.com/office/drawing/2014/main" id="{DFF699E3-EEE8-0FDB-D8CE-1711A8E55142}"/>
                </a:ext>
              </a:extLst>
            </p:cNvPr>
            <p:cNvSpPr/>
            <p:nvPr/>
          </p:nvSpPr>
          <p:spPr>
            <a:xfrm>
              <a:off x="5127404" y="4017806"/>
              <a:ext cx="2967483" cy="2452844"/>
            </a:xfrm>
            <a:prstGeom prst="roundRect">
              <a:avLst>
                <a:gd name="adj" fmla="val 8574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7EC4E1EA-EDD1-FB31-5B92-340FD1B668FA}"/>
                </a:ext>
              </a:extLst>
            </p:cNvPr>
            <p:cNvGrpSpPr/>
            <p:nvPr/>
          </p:nvGrpSpPr>
          <p:grpSpPr>
            <a:xfrm>
              <a:off x="5204295" y="4283662"/>
              <a:ext cx="3009899" cy="841505"/>
              <a:chOff x="5204295" y="4290012"/>
              <a:chExt cx="3009899" cy="841505"/>
            </a:xfrm>
          </p:grpSpPr>
          <p:sp>
            <p:nvSpPr>
              <p:cNvPr id="1068" name="사각형: 둥근 모서리 1067">
                <a:extLst>
                  <a:ext uri="{FF2B5EF4-FFF2-40B4-BE49-F238E27FC236}">
                    <a16:creationId xmlns:a16="http://schemas.microsoft.com/office/drawing/2014/main" id="{11F77B6D-5942-696A-1CE3-D49A4F8CD6CC}"/>
                  </a:ext>
                </a:extLst>
              </p:cNvPr>
              <p:cNvSpPr/>
              <p:nvPr/>
            </p:nvSpPr>
            <p:spPr>
              <a:xfrm>
                <a:off x="5385259" y="4377602"/>
                <a:ext cx="2579972" cy="66632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4FF2FEE6-745C-C14D-2E88-359F4FC1C068}"/>
                  </a:ext>
                </a:extLst>
              </p:cNvPr>
              <p:cNvGrpSpPr/>
              <p:nvPr/>
            </p:nvGrpSpPr>
            <p:grpSpPr>
              <a:xfrm>
                <a:off x="5204295" y="4290012"/>
                <a:ext cx="841505" cy="841505"/>
                <a:chOff x="1165230" y="2167454"/>
                <a:chExt cx="2523092" cy="2523092"/>
              </a:xfrm>
            </p:grpSpPr>
            <p:sp>
              <p:nvSpPr>
                <p:cNvPr id="1070" name="타원 1069">
                  <a:extLst>
                    <a:ext uri="{FF2B5EF4-FFF2-40B4-BE49-F238E27FC236}">
                      <a16:creationId xmlns:a16="http://schemas.microsoft.com/office/drawing/2014/main" id="{CE1B1BB8-F9FE-2A15-904A-79D4AD26B8F9}"/>
                    </a:ext>
                  </a:extLst>
                </p:cNvPr>
                <p:cNvSpPr/>
                <p:nvPr/>
              </p:nvSpPr>
              <p:spPr>
                <a:xfrm>
                  <a:off x="1165230" y="2167454"/>
                  <a:ext cx="2523092" cy="25230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1" name="타원 1070">
                  <a:extLst>
                    <a:ext uri="{FF2B5EF4-FFF2-40B4-BE49-F238E27FC236}">
                      <a16:creationId xmlns:a16="http://schemas.microsoft.com/office/drawing/2014/main" id="{CD0CE433-8E29-36AA-CF9B-5E7BD4CC1CDD}"/>
                    </a:ext>
                  </a:extLst>
                </p:cNvPr>
                <p:cNvSpPr/>
                <p:nvPr/>
              </p:nvSpPr>
              <p:spPr>
                <a:xfrm>
                  <a:off x="1454135" y="2456359"/>
                  <a:ext cx="1945285" cy="1945285"/>
                </a:xfrm>
                <a:prstGeom prst="ellipse">
                  <a:avLst/>
                </a:prstGeom>
                <a:solidFill>
                  <a:srgbClr val="0174B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72" name="그래픽 17">
                  <a:extLst>
                    <a:ext uri="{FF2B5EF4-FFF2-40B4-BE49-F238E27FC236}">
                      <a16:creationId xmlns:a16="http://schemas.microsoft.com/office/drawing/2014/main" id="{1903AC26-B238-EC8E-C049-A1F3673C27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695766" y="2697990"/>
                  <a:ext cx="1462023" cy="1462023"/>
                </a:xfrm>
                <a:prstGeom prst="rect">
                  <a:avLst/>
                </a:prstGeom>
              </p:spPr>
            </p:pic>
          </p:grpSp>
          <p:sp>
            <p:nvSpPr>
              <p:cNvPr id="1073" name="직사각형 1072">
                <a:extLst>
                  <a:ext uri="{FF2B5EF4-FFF2-40B4-BE49-F238E27FC236}">
                    <a16:creationId xmlns:a16="http://schemas.microsoft.com/office/drawing/2014/main" id="{4BCE888E-CCCD-4686-FDAB-90A2D399D574}"/>
                  </a:ext>
                </a:extLst>
              </p:cNvPr>
              <p:cNvSpPr/>
              <p:nvPr/>
            </p:nvSpPr>
            <p:spPr>
              <a:xfrm>
                <a:off x="6142156" y="4510709"/>
                <a:ext cx="20720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병 정보</a:t>
                </a:r>
              </a:p>
            </p:txBody>
          </p:sp>
        </p:grpSp>
        <p:grpSp>
          <p:nvGrpSpPr>
            <p:cNvPr id="1086" name="그룹 1085">
              <a:extLst>
                <a:ext uri="{FF2B5EF4-FFF2-40B4-BE49-F238E27FC236}">
                  <a16:creationId xmlns:a16="http://schemas.microsoft.com/office/drawing/2014/main" id="{42C0E2B2-6DD2-218B-610B-7C511C59DE81}"/>
                </a:ext>
              </a:extLst>
            </p:cNvPr>
            <p:cNvGrpSpPr/>
            <p:nvPr/>
          </p:nvGrpSpPr>
          <p:grpSpPr>
            <a:xfrm>
              <a:off x="5208314" y="5379741"/>
              <a:ext cx="3009899" cy="841505"/>
              <a:chOff x="5208314" y="5379741"/>
              <a:chExt cx="3009899" cy="841505"/>
            </a:xfrm>
          </p:grpSpPr>
          <p:sp>
            <p:nvSpPr>
              <p:cNvPr id="1074" name="사각형: 둥근 모서리 1073">
                <a:extLst>
                  <a:ext uri="{FF2B5EF4-FFF2-40B4-BE49-F238E27FC236}">
                    <a16:creationId xmlns:a16="http://schemas.microsoft.com/office/drawing/2014/main" id="{6416B210-5AB7-B4D7-4144-58800A03563C}"/>
                  </a:ext>
                </a:extLst>
              </p:cNvPr>
              <p:cNvSpPr/>
              <p:nvPr/>
            </p:nvSpPr>
            <p:spPr>
              <a:xfrm>
                <a:off x="5389278" y="5467331"/>
                <a:ext cx="2579972" cy="66632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075" name="그룹 1074">
                <a:extLst>
                  <a:ext uri="{FF2B5EF4-FFF2-40B4-BE49-F238E27FC236}">
                    <a16:creationId xmlns:a16="http://schemas.microsoft.com/office/drawing/2014/main" id="{FFC6E040-2611-39BE-C842-7FA3AAFE52AA}"/>
                  </a:ext>
                </a:extLst>
              </p:cNvPr>
              <p:cNvGrpSpPr/>
              <p:nvPr/>
            </p:nvGrpSpPr>
            <p:grpSpPr>
              <a:xfrm>
                <a:off x="5208314" y="5379741"/>
                <a:ext cx="841505" cy="841505"/>
                <a:chOff x="1165230" y="2167454"/>
                <a:chExt cx="2523092" cy="2523092"/>
              </a:xfrm>
            </p:grpSpPr>
            <p:sp>
              <p:nvSpPr>
                <p:cNvPr id="1076" name="타원 1075">
                  <a:extLst>
                    <a:ext uri="{FF2B5EF4-FFF2-40B4-BE49-F238E27FC236}">
                      <a16:creationId xmlns:a16="http://schemas.microsoft.com/office/drawing/2014/main" id="{E9BFAE61-C4FF-8AB7-AFA7-098ECB0F6336}"/>
                    </a:ext>
                  </a:extLst>
                </p:cNvPr>
                <p:cNvSpPr/>
                <p:nvPr/>
              </p:nvSpPr>
              <p:spPr>
                <a:xfrm>
                  <a:off x="1165230" y="2167454"/>
                  <a:ext cx="2523092" cy="25230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27FCC433-F088-D3BD-6B06-539B8C4D0EA8}"/>
                    </a:ext>
                  </a:extLst>
                </p:cNvPr>
                <p:cNvSpPr/>
                <p:nvPr/>
              </p:nvSpPr>
              <p:spPr>
                <a:xfrm>
                  <a:off x="1454135" y="2456359"/>
                  <a:ext cx="1945285" cy="1945285"/>
                </a:xfrm>
                <a:prstGeom prst="ellipse">
                  <a:avLst/>
                </a:prstGeom>
                <a:solidFill>
                  <a:srgbClr val="0174B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78" name="그래픽 17">
                  <a:extLst>
                    <a:ext uri="{FF2B5EF4-FFF2-40B4-BE49-F238E27FC236}">
                      <a16:creationId xmlns:a16="http://schemas.microsoft.com/office/drawing/2014/main" id="{E0CFEFDA-1480-6F50-FA4E-5C718BD0E6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695766" y="2697990"/>
                  <a:ext cx="1462023" cy="1462023"/>
                </a:xfrm>
                <a:prstGeom prst="rect">
                  <a:avLst/>
                </a:prstGeom>
              </p:spPr>
            </p:pic>
          </p:grpSp>
          <p:sp>
            <p:nvSpPr>
              <p:cNvPr id="1079" name="직사각형 1078">
                <a:extLst>
                  <a:ext uri="{FF2B5EF4-FFF2-40B4-BE49-F238E27FC236}">
                    <a16:creationId xmlns:a16="http://schemas.microsoft.com/office/drawing/2014/main" id="{28423284-67B5-ED84-2D3D-89F7241A4802}"/>
                  </a:ext>
                </a:extLst>
              </p:cNvPr>
              <p:cNvSpPr/>
              <p:nvPr/>
            </p:nvSpPr>
            <p:spPr>
              <a:xfrm>
                <a:off x="6146175" y="5600438"/>
                <a:ext cx="20720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농약 정보</a:t>
                </a:r>
              </a:p>
            </p:txBody>
          </p:sp>
        </p:grpSp>
      </p:grpSp>
      <p:sp>
        <p:nvSpPr>
          <p:cNvPr id="1080" name="이등변 삼각형 1079">
            <a:extLst>
              <a:ext uri="{FF2B5EF4-FFF2-40B4-BE49-F238E27FC236}">
                <a16:creationId xmlns:a16="http://schemas.microsoft.com/office/drawing/2014/main" id="{E405BBA8-0151-7F25-DD9A-5976B513F45A}"/>
              </a:ext>
            </a:extLst>
          </p:cNvPr>
          <p:cNvSpPr/>
          <p:nvPr/>
        </p:nvSpPr>
        <p:spPr>
          <a:xfrm rot="5400000">
            <a:off x="8224392" y="3362108"/>
            <a:ext cx="395078" cy="3405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EE864-FC63-71DA-5655-E9A782919C6C}"/>
              </a:ext>
            </a:extLst>
          </p:cNvPr>
          <p:cNvSpPr txBox="1"/>
          <p:nvPr/>
        </p:nvSpPr>
        <p:spPr>
          <a:xfrm>
            <a:off x="1200150" y="36827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33E3FD-21F2-4CEF-7864-88CE1557CC7F}"/>
              </a:ext>
            </a:extLst>
          </p:cNvPr>
          <p:cNvGrpSpPr/>
          <p:nvPr/>
        </p:nvGrpSpPr>
        <p:grpSpPr>
          <a:xfrm>
            <a:off x="596675" y="2271556"/>
            <a:ext cx="3478212" cy="2452844"/>
            <a:chOff x="596675" y="2271556"/>
            <a:chExt cx="3478212" cy="2452844"/>
          </a:xfrm>
        </p:grpSpPr>
        <p:sp>
          <p:nvSpPr>
            <p:cNvPr id="1065" name="사각형: 둥근 모서리 1064">
              <a:extLst>
                <a:ext uri="{FF2B5EF4-FFF2-40B4-BE49-F238E27FC236}">
                  <a16:creationId xmlns:a16="http://schemas.microsoft.com/office/drawing/2014/main" id="{AB3605CC-E456-0189-AD8B-8A37D6422CDB}"/>
                </a:ext>
              </a:extLst>
            </p:cNvPr>
            <p:cNvSpPr/>
            <p:nvPr/>
          </p:nvSpPr>
          <p:spPr>
            <a:xfrm>
              <a:off x="596675" y="2271556"/>
              <a:ext cx="3478212" cy="2452844"/>
            </a:xfrm>
            <a:prstGeom prst="roundRect">
              <a:avLst>
                <a:gd name="adj" fmla="val 8574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96D103C-3C9B-2D5D-32AE-F1D76CDB5C07}"/>
                </a:ext>
              </a:extLst>
            </p:cNvPr>
            <p:cNvGrpSpPr/>
            <p:nvPr/>
          </p:nvGrpSpPr>
          <p:grpSpPr>
            <a:xfrm>
              <a:off x="705317" y="2537412"/>
              <a:ext cx="3232514" cy="841505"/>
              <a:chOff x="705317" y="2537412"/>
              <a:chExt cx="3232514" cy="841505"/>
            </a:xfrm>
          </p:grpSpPr>
          <p:sp>
            <p:nvSpPr>
              <p:cNvPr id="1052" name="사각형: 둥근 모서리 1051">
                <a:extLst>
                  <a:ext uri="{FF2B5EF4-FFF2-40B4-BE49-F238E27FC236}">
                    <a16:creationId xmlns:a16="http://schemas.microsoft.com/office/drawing/2014/main" id="{5BE2A122-6B64-6DE4-9877-C6B406D8689D}"/>
                  </a:ext>
                </a:extLst>
              </p:cNvPr>
              <p:cNvSpPr/>
              <p:nvPr/>
            </p:nvSpPr>
            <p:spPr>
              <a:xfrm>
                <a:off x="886281" y="2625002"/>
                <a:ext cx="3051550" cy="66632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54" name="타원 1053">
                <a:extLst>
                  <a:ext uri="{FF2B5EF4-FFF2-40B4-BE49-F238E27FC236}">
                    <a16:creationId xmlns:a16="http://schemas.microsoft.com/office/drawing/2014/main" id="{EA59FFAD-B38C-5813-0338-491694B9CE6B}"/>
                  </a:ext>
                </a:extLst>
              </p:cNvPr>
              <p:cNvSpPr/>
              <p:nvPr/>
            </p:nvSpPr>
            <p:spPr>
              <a:xfrm>
                <a:off x="705317" y="2537412"/>
                <a:ext cx="841505" cy="8415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5" name="타원 1054">
                <a:extLst>
                  <a:ext uri="{FF2B5EF4-FFF2-40B4-BE49-F238E27FC236}">
                    <a16:creationId xmlns:a16="http://schemas.microsoft.com/office/drawing/2014/main" id="{ADD03CCC-6F03-340D-D249-3B12C3764239}"/>
                  </a:ext>
                </a:extLst>
              </p:cNvPr>
              <p:cNvSpPr/>
              <p:nvPr/>
            </p:nvSpPr>
            <p:spPr>
              <a:xfrm>
                <a:off x="801673" y="2633768"/>
                <a:ext cx="648794" cy="648794"/>
              </a:xfrm>
              <a:prstGeom prst="ellipse">
                <a:avLst/>
              </a:prstGeom>
              <a:solidFill>
                <a:srgbClr val="0174B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4EF52221-3C04-214C-5AD7-8F496A397E78}"/>
                  </a:ext>
                </a:extLst>
              </p:cNvPr>
              <p:cNvSpPr/>
              <p:nvPr/>
            </p:nvSpPr>
            <p:spPr>
              <a:xfrm>
                <a:off x="1643178" y="2758109"/>
                <a:ext cx="20720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전문적 지식 부족</a:t>
                </a:r>
              </a:p>
            </p:txBody>
          </p:sp>
          <p:pic>
            <p:nvPicPr>
              <p:cNvPr id="4" name="그림 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A9B6030-665D-125D-E820-E646201C7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573" y="2666091"/>
                <a:ext cx="485275" cy="485275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1252FA-9320-C260-2C49-AF0830A137DA}"/>
                </a:ext>
              </a:extLst>
            </p:cNvPr>
            <p:cNvGrpSpPr/>
            <p:nvPr/>
          </p:nvGrpSpPr>
          <p:grpSpPr>
            <a:xfrm>
              <a:off x="709336" y="3633491"/>
              <a:ext cx="3232514" cy="841505"/>
              <a:chOff x="709336" y="3633491"/>
              <a:chExt cx="3232514" cy="841505"/>
            </a:xfrm>
          </p:grpSpPr>
          <p:sp>
            <p:nvSpPr>
              <p:cNvPr id="1059" name="사각형: 둥근 모서리 1058">
                <a:extLst>
                  <a:ext uri="{FF2B5EF4-FFF2-40B4-BE49-F238E27FC236}">
                    <a16:creationId xmlns:a16="http://schemas.microsoft.com/office/drawing/2014/main" id="{55A491C1-CEFC-447D-3800-595A2C58FAFD}"/>
                  </a:ext>
                </a:extLst>
              </p:cNvPr>
              <p:cNvSpPr/>
              <p:nvPr/>
            </p:nvSpPr>
            <p:spPr>
              <a:xfrm>
                <a:off x="890300" y="3721081"/>
                <a:ext cx="3051550" cy="66632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7C193908-34B0-EE70-3E84-9217F73614EA}"/>
                  </a:ext>
                </a:extLst>
              </p:cNvPr>
              <p:cNvGrpSpPr/>
              <p:nvPr/>
            </p:nvGrpSpPr>
            <p:grpSpPr>
              <a:xfrm>
                <a:off x="709336" y="3633491"/>
                <a:ext cx="841505" cy="841505"/>
                <a:chOff x="1165230" y="2167454"/>
                <a:chExt cx="2523092" cy="2523092"/>
              </a:xfrm>
            </p:grpSpPr>
            <p:sp>
              <p:nvSpPr>
                <p:cNvPr id="1061" name="타원 1060">
                  <a:extLst>
                    <a:ext uri="{FF2B5EF4-FFF2-40B4-BE49-F238E27FC236}">
                      <a16:creationId xmlns:a16="http://schemas.microsoft.com/office/drawing/2014/main" id="{27F0538E-5FB2-1328-EF1B-C9FC70778A54}"/>
                    </a:ext>
                  </a:extLst>
                </p:cNvPr>
                <p:cNvSpPr/>
                <p:nvPr/>
              </p:nvSpPr>
              <p:spPr>
                <a:xfrm>
                  <a:off x="1165230" y="2167454"/>
                  <a:ext cx="2523092" cy="25230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EB7D0587-58FE-7BD9-A98C-8FDA9E680E4D}"/>
                    </a:ext>
                  </a:extLst>
                </p:cNvPr>
                <p:cNvSpPr/>
                <p:nvPr/>
              </p:nvSpPr>
              <p:spPr>
                <a:xfrm>
                  <a:off x="1454135" y="2456359"/>
                  <a:ext cx="1945285" cy="1945285"/>
                </a:xfrm>
                <a:prstGeom prst="ellipse">
                  <a:avLst/>
                </a:prstGeom>
                <a:solidFill>
                  <a:srgbClr val="0174B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64" name="직사각형 1063">
                <a:extLst>
                  <a:ext uri="{FF2B5EF4-FFF2-40B4-BE49-F238E27FC236}">
                    <a16:creationId xmlns:a16="http://schemas.microsoft.com/office/drawing/2014/main" id="{56ACDA57-242F-37E3-3C76-DED96CE8AF8A}"/>
                  </a:ext>
                </a:extLst>
              </p:cNvPr>
              <p:cNvSpPr/>
              <p:nvPr/>
            </p:nvSpPr>
            <p:spPr>
              <a:xfrm>
                <a:off x="1647197" y="3854188"/>
                <a:ext cx="20720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단편적 정보</a:t>
                </a:r>
              </a:p>
            </p:txBody>
          </p:sp>
          <p:pic>
            <p:nvPicPr>
              <p:cNvPr id="8" name="그림 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9D0A5E8-0AC6-D24E-1175-FDEB19042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338" y="3820164"/>
                <a:ext cx="466510" cy="4665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602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C36E55C-6716-D502-E0E4-9EDF4DD3B9AD}"/>
              </a:ext>
            </a:extLst>
          </p:cNvPr>
          <p:cNvSpPr txBox="1"/>
          <p:nvPr/>
        </p:nvSpPr>
        <p:spPr>
          <a:xfrm>
            <a:off x="1200150" y="36827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F4C06-38DD-F2C9-F548-782C3ABD4F77}"/>
              </a:ext>
            </a:extLst>
          </p:cNvPr>
          <p:cNvSpPr txBox="1"/>
          <p:nvPr/>
        </p:nvSpPr>
        <p:spPr>
          <a:xfrm flipH="1">
            <a:off x="587375" y="1076467"/>
            <a:ext cx="2994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Black" panose="02000A03000000020004" pitchFamily="2" charset="-127"/>
              </a:rPr>
              <a:t>어플리케이션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Black" panose="02000A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27228B3-6C3B-FB8F-99CB-3661EE6AF468}"/>
              </a:ext>
            </a:extLst>
          </p:cNvPr>
          <p:cNvGrpSpPr/>
          <p:nvPr/>
        </p:nvGrpSpPr>
        <p:grpSpPr>
          <a:xfrm>
            <a:off x="599069" y="2556934"/>
            <a:ext cx="2095004" cy="2095468"/>
            <a:chOff x="587375" y="2413778"/>
            <a:chExt cx="2381250" cy="238177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618C681-B510-BF22-8D4A-E5D929EAF059}"/>
                </a:ext>
              </a:extLst>
            </p:cNvPr>
            <p:cNvSpPr/>
            <p:nvPr/>
          </p:nvSpPr>
          <p:spPr>
            <a:xfrm>
              <a:off x="587375" y="2413778"/>
              <a:ext cx="2381250" cy="2381779"/>
            </a:xfrm>
            <a:prstGeom prst="roundRect">
              <a:avLst/>
            </a:prstGeom>
            <a:solidFill>
              <a:srgbClr val="7EAA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70CBC4-C99A-67EB-314D-3096864B03A6}"/>
                </a:ext>
              </a:extLst>
            </p:cNvPr>
            <p:cNvGrpSpPr/>
            <p:nvPr/>
          </p:nvGrpSpPr>
          <p:grpSpPr>
            <a:xfrm>
              <a:off x="1042947" y="2851134"/>
              <a:ext cx="1470107" cy="1507067"/>
              <a:chOff x="1539098" y="2421599"/>
              <a:chExt cx="1470107" cy="150706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8894E2E-0910-A4F1-9F70-02C241FC6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39098" y="2565963"/>
                <a:ext cx="941636" cy="941636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4BE516-7B41-80CC-91F1-9D39F9939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34"/>
              <a:stretch/>
            </p:blipFill>
            <p:spPr>
              <a:xfrm>
                <a:off x="1727200" y="2421599"/>
                <a:ext cx="1282005" cy="1507067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AE3AA-3606-F933-C132-3EDB4F49737A}"/>
              </a:ext>
            </a:extLst>
          </p:cNvPr>
          <p:cNvGrpSpPr/>
          <p:nvPr/>
        </p:nvGrpSpPr>
        <p:grpSpPr>
          <a:xfrm>
            <a:off x="9509621" y="2556934"/>
            <a:ext cx="2095004" cy="2095468"/>
            <a:chOff x="6449484" y="4081712"/>
            <a:chExt cx="2381250" cy="238177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E969290-23A0-11E0-4F41-E2C769F3A096}"/>
                </a:ext>
              </a:extLst>
            </p:cNvPr>
            <p:cNvSpPr/>
            <p:nvPr/>
          </p:nvSpPr>
          <p:spPr>
            <a:xfrm>
              <a:off x="6449484" y="4081712"/>
              <a:ext cx="2381250" cy="2381779"/>
            </a:xfrm>
            <a:prstGeom prst="roundRect">
              <a:avLst/>
            </a:prstGeom>
            <a:solidFill>
              <a:srgbClr val="7EAA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BE1603-E677-D418-0824-F8FB97027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02376" y="4534868"/>
              <a:ext cx="1475467" cy="147546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E8D7DC4-577C-301C-616E-8BBEDC0E243B}"/>
              </a:ext>
            </a:extLst>
          </p:cNvPr>
          <p:cNvGrpSpPr/>
          <p:nvPr/>
        </p:nvGrpSpPr>
        <p:grpSpPr>
          <a:xfrm>
            <a:off x="6539437" y="2556934"/>
            <a:ext cx="2095004" cy="2095468"/>
            <a:chOff x="9006417" y="4081712"/>
            <a:chExt cx="2381250" cy="238177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5A12CC9-AC21-0485-D40C-FC4D668E3FA8}"/>
                </a:ext>
              </a:extLst>
            </p:cNvPr>
            <p:cNvSpPr/>
            <p:nvPr/>
          </p:nvSpPr>
          <p:spPr>
            <a:xfrm>
              <a:off x="9006417" y="4081712"/>
              <a:ext cx="2381250" cy="2381779"/>
            </a:xfrm>
            <a:prstGeom prst="roundRect">
              <a:avLst/>
            </a:prstGeom>
            <a:solidFill>
              <a:srgbClr val="7EAA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7405137-5C24-602A-193B-D5F26A1C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59309" y="4534868"/>
              <a:ext cx="1475467" cy="1475467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3D31CF-51D4-C288-A171-B937B1E205DF}"/>
              </a:ext>
            </a:extLst>
          </p:cNvPr>
          <p:cNvGrpSpPr/>
          <p:nvPr/>
        </p:nvGrpSpPr>
        <p:grpSpPr>
          <a:xfrm>
            <a:off x="3569253" y="2556934"/>
            <a:ext cx="2095004" cy="2095468"/>
            <a:chOff x="3824817" y="4081712"/>
            <a:chExt cx="2381250" cy="238177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E5DA486-2963-2FE0-78E5-81930F14895C}"/>
                </a:ext>
              </a:extLst>
            </p:cNvPr>
            <p:cNvSpPr/>
            <p:nvPr/>
          </p:nvSpPr>
          <p:spPr>
            <a:xfrm>
              <a:off x="3824817" y="4081712"/>
              <a:ext cx="2381250" cy="2381779"/>
            </a:xfrm>
            <a:prstGeom prst="roundRect">
              <a:avLst/>
            </a:prstGeom>
            <a:solidFill>
              <a:srgbClr val="7EAA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415FB4-2B9A-92A8-74EC-2A66CDC5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5375" y="4492534"/>
              <a:ext cx="1560134" cy="1560134"/>
            </a:xfrm>
            <a:prstGeom prst="rect">
              <a:avLst/>
            </a:prstGeom>
          </p:spPr>
        </p:pic>
      </p:grp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4E3C480C-8BF6-C36B-6C2F-B7F0A61DD170}"/>
              </a:ext>
            </a:extLst>
          </p:cNvPr>
          <p:cNvSpPr/>
          <p:nvPr/>
        </p:nvSpPr>
        <p:spPr>
          <a:xfrm rot="5400000">
            <a:off x="2975029" y="3446459"/>
            <a:ext cx="313267" cy="27005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5ADB2AD6-1556-10FC-9071-9D52A9A73DEE}"/>
              </a:ext>
            </a:extLst>
          </p:cNvPr>
          <p:cNvSpPr/>
          <p:nvPr/>
        </p:nvSpPr>
        <p:spPr>
          <a:xfrm rot="5400000">
            <a:off x="5945213" y="3446460"/>
            <a:ext cx="313267" cy="27005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08AEA918-4DFB-ABA2-F363-F9A7DF508567}"/>
              </a:ext>
            </a:extLst>
          </p:cNvPr>
          <p:cNvSpPr/>
          <p:nvPr/>
        </p:nvSpPr>
        <p:spPr>
          <a:xfrm rot="5400000">
            <a:off x="8915397" y="3446461"/>
            <a:ext cx="313267" cy="27005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3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FAFB9-2E5F-EA82-20FB-49E47B580FE9}"/>
              </a:ext>
            </a:extLst>
          </p:cNvPr>
          <p:cNvSpPr/>
          <p:nvPr/>
        </p:nvSpPr>
        <p:spPr>
          <a:xfrm>
            <a:off x="5666621" y="2248926"/>
            <a:ext cx="3862391" cy="19283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800" dirty="0">
                <a:solidFill>
                  <a:srgbClr val="1C794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8866FE-1508-6840-9D2D-B0DE1D41CB80}"/>
              </a:ext>
            </a:extLst>
          </p:cNvPr>
          <p:cNvSpPr/>
          <p:nvPr/>
        </p:nvSpPr>
        <p:spPr>
          <a:xfrm>
            <a:off x="9229896" y="2688194"/>
            <a:ext cx="2767869" cy="14329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가공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BDF841-AE2A-F7BD-A0DE-E5E9F662FF5D}"/>
              </a:ext>
            </a:extLst>
          </p:cNvPr>
          <p:cNvCxnSpPr>
            <a:cxnSpLocks/>
          </p:cNvCxnSpPr>
          <p:nvPr/>
        </p:nvCxnSpPr>
        <p:spPr>
          <a:xfrm flipV="1">
            <a:off x="8920318" y="2838907"/>
            <a:ext cx="0" cy="130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3599C30-D520-112C-2611-1A240D536098}"/>
              </a:ext>
            </a:extLst>
          </p:cNvPr>
          <p:cNvSpPr/>
          <p:nvPr/>
        </p:nvSpPr>
        <p:spPr>
          <a:xfrm>
            <a:off x="810941" y="1813165"/>
            <a:ext cx="3231670" cy="32316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D6593B7-B053-7534-1DFD-9168BE8F4BD5}"/>
              </a:ext>
            </a:extLst>
          </p:cNvPr>
          <p:cNvSpPr/>
          <p:nvPr/>
        </p:nvSpPr>
        <p:spPr>
          <a:xfrm>
            <a:off x="810941" y="1"/>
            <a:ext cx="3231670" cy="1615835"/>
          </a:xfrm>
          <a:custGeom>
            <a:avLst/>
            <a:gdLst>
              <a:gd name="connsiteX0" fmla="*/ 0 w 3231670"/>
              <a:gd name="connsiteY0" fmla="*/ 0 h 1615835"/>
              <a:gd name="connsiteX1" fmla="*/ 807918 w 3231670"/>
              <a:gd name="connsiteY1" fmla="*/ 0 h 1615835"/>
              <a:gd name="connsiteX2" fmla="*/ 1615836 w 3231670"/>
              <a:gd name="connsiteY2" fmla="*/ 807918 h 1615835"/>
              <a:gd name="connsiteX3" fmla="*/ 2423754 w 3231670"/>
              <a:gd name="connsiteY3" fmla="*/ 0 h 1615835"/>
              <a:gd name="connsiteX4" fmla="*/ 3231670 w 3231670"/>
              <a:gd name="connsiteY4" fmla="*/ 0 h 1615835"/>
              <a:gd name="connsiteX5" fmla="*/ 1615835 w 3231670"/>
              <a:gd name="connsiteY5" fmla="*/ 1615835 h 1615835"/>
              <a:gd name="connsiteX6" fmla="*/ 0 w 3231670"/>
              <a:gd name="connsiteY6" fmla="*/ 0 h 161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670" h="1615835">
                <a:moveTo>
                  <a:pt x="0" y="0"/>
                </a:moveTo>
                <a:lnTo>
                  <a:pt x="807918" y="0"/>
                </a:lnTo>
                <a:cubicBezTo>
                  <a:pt x="807918" y="446201"/>
                  <a:pt x="1169635" y="807918"/>
                  <a:pt x="1615836" y="807918"/>
                </a:cubicBezTo>
                <a:cubicBezTo>
                  <a:pt x="2062037" y="807918"/>
                  <a:pt x="2423754" y="446201"/>
                  <a:pt x="2423754" y="0"/>
                </a:cubicBezTo>
                <a:lnTo>
                  <a:pt x="3231670" y="0"/>
                </a:lnTo>
                <a:cubicBezTo>
                  <a:pt x="3231670" y="892401"/>
                  <a:pt x="2508236" y="1615835"/>
                  <a:pt x="1615835" y="1615835"/>
                </a:cubicBezTo>
                <a:cubicBezTo>
                  <a:pt x="723434" y="1615835"/>
                  <a:pt x="0" y="89240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778F2E3-D046-2FDF-F0FE-7AC67B29BE43}"/>
              </a:ext>
            </a:extLst>
          </p:cNvPr>
          <p:cNvSpPr/>
          <p:nvPr/>
        </p:nvSpPr>
        <p:spPr>
          <a:xfrm>
            <a:off x="810941" y="5242166"/>
            <a:ext cx="3231670" cy="1619451"/>
          </a:xfrm>
          <a:custGeom>
            <a:avLst/>
            <a:gdLst>
              <a:gd name="connsiteX0" fmla="*/ 1615835 w 3231670"/>
              <a:gd name="connsiteY0" fmla="*/ 0 h 1619451"/>
              <a:gd name="connsiteX1" fmla="*/ 3231670 w 3231670"/>
              <a:gd name="connsiteY1" fmla="*/ 1615835 h 1619451"/>
              <a:gd name="connsiteX2" fmla="*/ 3231488 w 3231670"/>
              <a:gd name="connsiteY2" fmla="*/ 1619451 h 1619451"/>
              <a:gd name="connsiteX3" fmla="*/ 2423390 w 3231670"/>
              <a:gd name="connsiteY3" fmla="*/ 1619451 h 1619451"/>
              <a:gd name="connsiteX4" fmla="*/ 2423754 w 3231670"/>
              <a:gd name="connsiteY4" fmla="*/ 1615835 h 1619451"/>
              <a:gd name="connsiteX5" fmla="*/ 1615836 w 3231670"/>
              <a:gd name="connsiteY5" fmla="*/ 807917 h 1619451"/>
              <a:gd name="connsiteX6" fmla="*/ 807918 w 3231670"/>
              <a:gd name="connsiteY6" fmla="*/ 1615835 h 1619451"/>
              <a:gd name="connsiteX7" fmla="*/ 808283 w 3231670"/>
              <a:gd name="connsiteY7" fmla="*/ 1619451 h 1619451"/>
              <a:gd name="connsiteX8" fmla="*/ 183 w 3231670"/>
              <a:gd name="connsiteY8" fmla="*/ 1619451 h 1619451"/>
              <a:gd name="connsiteX9" fmla="*/ 0 w 3231670"/>
              <a:gd name="connsiteY9" fmla="*/ 1615835 h 1619451"/>
              <a:gd name="connsiteX10" fmla="*/ 1615835 w 3231670"/>
              <a:gd name="connsiteY10" fmla="*/ 0 h 16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1670" h="1619451">
                <a:moveTo>
                  <a:pt x="1615835" y="0"/>
                </a:moveTo>
                <a:cubicBezTo>
                  <a:pt x="2508236" y="0"/>
                  <a:pt x="3231670" y="723434"/>
                  <a:pt x="3231670" y="1615835"/>
                </a:cubicBezTo>
                <a:lnTo>
                  <a:pt x="3231488" y="1619451"/>
                </a:lnTo>
                <a:lnTo>
                  <a:pt x="2423390" y="1619451"/>
                </a:lnTo>
                <a:lnTo>
                  <a:pt x="2423754" y="1615835"/>
                </a:lnTo>
                <a:cubicBezTo>
                  <a:pt x="2423754" y="1169634"/>
                  <a:pt x="2062037" y="807917"/>
                  <a:pt x="1615836" y="807917"/>
                </a:cubicBezTo>
                <a:cubicBezTo>
                  <a:pt x="1169635" y="807917"/>
                  <a:pt x="807918" y="1169634"/>
                  <a:pt x="807918" y="1615835"/>
                </a:cubicBezTo>
                <a:lnTo>
                  <a:pt x="808283" y="1619451"/>
                </a:lnTo>
                <a:lnTo>
                  <a:pt x="183" y="1619451"/>
                </a:lnTo>
                <a:lnTo>
                  <a:pt x="0" y="1615835"/>
                </a:lnTo>
                <a:cubicBezTo>
                  <a:pt x="0" y="723434"/>
                  <a:pt x="723434" y="0"/>
                  <a:pt x="1615835" y="0"/>
                </a:cubicBez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01E43C-7720-FDE2-E56F-49D25593C665}"/>
              </a:ext>
            </a:extLst>
          </p:cNvPr>
          <p:cNvSpPr/>
          <p:nvPr/>
        </p:nvSpPr>
        <p:spPr>
          <a:xfrm>
            <a:off x="1165230" y="2167454"/>
            <a:ext cx="2523092" cy="2523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865B4BC-14D1-911A-35CA-D1818A94A06B}"/>
              </a:ext>
            </a:extLst>
          </p:cNvPr>
          <p:cNvSpPr/>
          <p:nvPr/>
        </p:nvSpPr>
        <p:spPr>
          <a:xfrm>
            <a:off x="1454134" y="2456358"/>
            <a:ext cx="1945284" cy="19452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식물을 든 펼친 손 단색으로 채워진">
            <a:extLst>
              <a:ext uri="{FF2B5EF4-FFF2-40B4-BE49-F238E27FC236}">
                <a16:creationId xmlns:a16="http://schemas.microsoft.com/office/drawing/2014/main" id="{4C5D6E24-29B2-52AF-0C1B-89B57AFA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5763" y="2697987"/>
            <a:ext cx="1462026" cy="14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1158</Words>
  <Application>Microsoft Office PowerPoint</Application>
  <PresentationFormat>와이드스크린</PresentationFormat>
  <Paragraphs>246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나눔스퀘어_ac ExtraBold</vt:lpstr>
      <vt:lpstr>Wingdings</vt:lpstr>
      <vt:lpstr>Arial</vt:lpstr>
      <vt:lpstr>나눔스퀘어_ac Light</vt:lpstr>
      <vt:lpstr>나눔스퀘어_ac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이재윤</dc:creator>
  <cp:lastModifiedBy>재윤 이</cp:lastModifiedBy>
  <cp:revision>98</cp:revision>
  <cp:lastPrinted>2023-12-24T14:04:59Z</cp:lastPrinted>
  <dcterms:created xsi:type="dcterms:W3CDTF">2023-12-05T01:04:09Z</dcterms:created>
  <dcterms:modified xsi:type="dcterms:W3CDTF">2023-12-26T05:34:57Z</dcterms:modified>
</cp:coreProperties>
</file>